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More Sugar" panose="020B0604020202020204" charset="0"/>
      <p:regular r:id="rId26"/>
    </p:embeddedFont>
    <p:embeddedFont>
      <p:font typeface="Quicksand" panose="020B0604020202020204" charset="0"/>
      <p:regular r:id="rId27"/>
    </p:embeddedFont>
    <p:embeddedFont>
      <p:font typeface="Quicksand Bold" panose="020B0604020202020204" charset="0"/>
      <p:regular r:id="rId28"/>
    </p:embeddedFont>
    <p:embeddedFont>
      <p:font typeface="Raleway" pitchFamily="2" charset="0"/>
      <p:regular r:id="rId29"/>
    </p:embeddedFont>
    <p:embeddedFont>
      <p:font typeface="Raleway Bold" charset="0"/>
      <p:regular r:id="rId30"/>
    </p:embeddedFont>
    <p:embeddedFont>
      <p:font typeface="Raleway Bold Italics" panose="020B0604020202020204" charset="0"/>
      <p:regular r:id="rId31"/>
    </p:embeddedFont>
    <p:embeddedFont>
      <p:font typeface="Raleway Italics" panose="020B0604020202020204" charset="0"/>
      <p:regular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04.02.2026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Secouristes : Gestes &amp; alerte</a:t>
            </a:r>
          </a:p>
          <a:p>
            <a:r>
              <a:rPr lang="en-US"/>
              <a:t>Role de l'orga : FDS / guide secours</a:t>
            </a:r>
          </a:p>
          <a:p>
            <a:r>
              <a:rPr lang="en-US"/>
              <a:t>Secours ext : Ne pas perdre de temps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Secouristes : Gestes &amp; alerte</a:t>
            </a:r>
          </a:p>
          <a:p>
            <a:r>
              <a:rPr lang="en-US"/>
              <a:t>Role de l'orga : FDS / guide secours</a:t>
            </a:r>
          </a:p>
          <a:p>
            <a:r>
              <a:rPr lang="en-US"/>
              <a:t>Secours ext : Ne pas perdre de temps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Secouristes : Gestes &amp; alerte</a:t>
            </a:r>
          </a:p>
          <a:p>
            <a:r>
              <a:rPr lang="en-US"/>
              <a:t>Role de l'orga : FDS / guide secours</a:t>
            </a:r>
          </a:p>
          <a:p>
            <a:r>
              <a:rPr lang="en-US"/>
              <a:t>Secours ext : Ne pas perdre de temps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la jurisprudence et les pratiques de secourisme (SST) interdisent le RAD par l’organisation pour éviter d'aggraver l'état de la victime (sauf consignes explicites du 15).</a:t>
            </a:r>
          </a:p>
          <a:p>
            <a:r>
              <a:rPr lang="en-US"/>
              <a:t>La règle : On ne transporte pas, on appelle le 15. L'organisation des secours prévue à l'article R4224-16 s'arrête à la "liaison avec les services de secours extérieurs".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2/4/2026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sv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22.png"/><Relationship Id="rId4" Type="http://schemas.openxmlformats.org/officeDocument/2006/relationships/image" Target="../media/image2.svg"/><Relationship Id="rId9"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svg"/></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sv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4.sv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sv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4.sv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sv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sv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sv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sv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sv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svg"/><Relationship Id="rId7" Type="http://schemas.openxmlformats.org/officeDocument/2006/relationships/image" Target="../media/image1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978705" y="185356"/>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grpSp>
        <p:nvGrpSpPr>
          <p:cNvPr id="3" name="Group 3"/>
          <p:cNvGrpSpPr/>
          <p:nvPr/>
        </p:nvGrpSpPr>
        <p:grpSpPr>
          <a:xfrm>
            <a:off x="1028700" y="600488"/>
            <a:ext cx="16006461" cy="1525833"/>
            <a:chOff x="0" y="0"/>
            <a:chExt cx="3471097" cy="330886"/>
          </a:xfrm>
        </p:grpSpPr>
        <p:sp>
          <p:nvSpPr>
            <p:cNvPr id="4" name="Freeform 4"/>
            <p:cNvSpPr/>
            <p:nvPr/>
          </p:nvSpPr>
          <p:spPr>
            <a:xfrm>
              <a:off x="0" y="0"/>
              <a:ext cx="3471097" cy="330886"/>
            </a:xfrm>
            <a:custGeom>
              <a:avLst/>
              <a:gdLst/>
              <a:ahLst/>
              <a:cxnLst/>
              <a:rect l="l" t="t" r="r" b="b"/>
              <a:pathLst>
                <a:path w="3471097" h="330886">
                  <a:moveTo>
                    <a:pt x="0" y="0"/>
                  </a:moveTo>
                  <a:lnTo>
                    <a:pt x="3471097" y="0"/>
                  </a:lnTo>
                  <a:lnTo>
                    <a:pt x="3471097" y="330886"/>
                  </a:lnTo>
                  <a:lnTo>
                    <a:pt x="0" y="330886"/>
                  </a:lnTo>
                  <a:close/>
                </a:path>
              </a:pathLst>
            </a:custGeom>
            <a:solidFill>
              <a:srgbClr val="06849A"/>
            </a:solidFill>
            <a:ln w="38100" cap="sq">
              <a:solidFill>
                <a:srgbClr val="06849A"/>
              </a:solidFill>
              <a:prstDash val="solid"/>
              <a:miter/>
            </a:ln>
          </p:spPr>
          <p:txBody>
            <a:bodyPr/>
            <a:lstStyle/>
            <a:p>
              <a:endParaRPr lang="fr-FR"/>
            </a:p>
          </p:txBody>
        </p:sp>
        <p:sp>
          <p:nvSpPr>
            <p:cNvPr id="5" name="TextBox 5"/>
            <p:cNvSpPr txBox="1"/>
            <p:nvPr/>
          </p:nvSpPr>
          <p:spPr>
            <a:xfrm>
              <a:off x="0" y="-47625"/>
              <a:ext cx="3471097" cy="378511"/>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rot="-10800000">
            <a:off x="16290456" y="1353880"/>
            <a:ext cx="1051260" cy="1067621"/>
            <a:chOff x="0" y="0"/>
            <a:chExt cx="1401680" cy="1423495"/>
          </a:xfrm>
        </p:grpSpPr>
        <p:sp>
          <p:nvSpPr>
            <p:cNvPr id="7" name="AutoShape 7"/>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8" name="AutoShape 8"/>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grpSp>
        <p:nvGrpSpPr>
          <p:cNvPr id="9" name="Group 9"/>
          <p:cNvGrpSpPr/>
          <p:nvPr/>
        </p:nvGrpSpPr>
        <p:grpSpPr>
          <a:xfrm>
            <a:off x="693570" y="324359"/>
            <a:ext cx="1051260" cy="1067621"/>
            <a:chOff x="0" y="0"/>
            <a:chExt cx="1401680" cy="1423495"/>
          </a:xfrm>
        </p:grpSpPr>
        <p:sp>
          <p:nvSpPr>
            <p:cNvPr id="10" name="AutoShape 10"/>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11" name="AutoShape 11"/>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sp>
        <p:nvSpPr>
          <p:cNvPr id="12" name="Freeform 12"/>
          <p:cNvSpPr/>
          <p:nvPr/>
        </p:nvSpPr>
        <p:spPr>
          <a:xfrm rot="4650846">
            <a:off x="11683784" y="3359897"/>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3" name="Freeform 13"/>
          <p:cNvSpPr/>
          <p:nvPr/>
        </p:nvSpPr>
        <p:spPr>
          <a:xfrm>
            <a:off x="349332" y="8337199"/>
            <a:ext cx="3163447" cy="1648156"/>
          </a:xfrm>
          <a:custGeom>
            <a:avLst/>
            <a:gdLst/>
            <a:ahLst/>
            <a:cxnLst/>
            <a:rect l="l" t="t" r="r" b="b"/>
            <a:pathLst>
              <a:path w="3163447" h="1648156">
                <a:moveTo>
                  <a:pt x="0" y="0"/>
                </a:moveTo>
                <a:lnTo>
                  <a:pt x="3163447" y="0"/>
                </a:lnTo>
                <a:lnTo>
                  <a:pt x="3163447" y="1648155"/>
                </a:lnTo>
                <a:lnTo>
                  <a:pt x="0" y="1648155"/>
                </a:lnTo>
                <a:lnTo>
                  <a:pt x="0" y="0"/>
                </a:lnTo>
                <a:close/>
              </a:path>
            </a:pathLst>
          </a:custGeom>
          <a:blipFill>
            <a:blip r:embed="rId6"/>
            <a:stretch>
              <a:fillRect/>
            </a:stretch>
          </a:blipFill>
        </p:spPr>
        <p:txBody>
          <a:bodyPr/>
          <a:lstStyle/>
          <a:p>
            <a:endParaRPr lang="fr-FR"/>
          </a:p>
        </p:txBody>
      </p:sp>
      <p:sp>
        <p:nvSpPr>
          <p:cNvPr id="14" name="Freeform 14"/>
          <p:cNvSpPr/>
          <p:nvPr/>
        </p:nvSpPr>
        <p:spPr>
          <a:xfrm>
            <a:off x="2302244" y="2697977"/>
            <a:ext cx="4889128" cy="5540089"/>
          </a:xfrm>
          <a:custGeom>
            <a:avLst/>
            <a:gdLst/>
            <a:ahLst/>
            <a:cxnLst/>
            <a:rect l="l" t="t" r="r" b="b"/>
            <a:pathLst>
              <a:path w="4889128" h="5540089">
                <a:moveTo>
                  <a:pt x="0" y="0"/>
                </a:moveTo>
                <a:lnTo>
                  <a:pt x="4889128" y="0"/>
                </a:lnTo>
                <a:lnTo>
                  <a:pt x="4889128" y="5540089"/>
                </a:lnTo>
                <a:lnTo>
                  <a:pt x="0" y="5540089"/>
                </a:lnTo>
                <a:lnTo>
                  <a:pt x="0" y="0"/>
                </a:lnTo>
                <a:close/>
              </a:path>
            </a:pathLst>
          </a:custGeom>
          <a:blipFill>
            <a:blip r:embed="rId7"/>
            <a:stretch>
              <a:fillRect/>
            </a:stretch>
          </a:blipFill>
          <a:ln cap="sq">
            <a:noFill/>
            <a:prstDash val="solid"/>
            <a:miter/>
          </a:ln>
        </p:spPr>
        <p:txBody>
          <a:bodyPr/>
          <a:lstStyle/>
          <a:p>
            <a:endParaRPr lang="fr-FR"/>
          </a:p>
        </p:txBody>
      </p:sp>
      <p:sp>
        <p:nvSpPr>
          <p:cNvPr id="15" name="TextBox 15"/>
          <p:cNvSpPr txBox="1"/>
          <p:nvPr/>
        </p:nvSpPr>
        <p:spPr>
          <a:xfrm>
            <a:off x="7597797" y="3433947"/>
            <a:ext cx="8431809" cy="4804119"/>
          </a:xfrm>
          <a:prstGeom prst="rect">
            <a:avLst/>
          </a:prstGeom>
        </p:spPr>
        <p:txBody>
          <a:bodyPr lIns="0" tIns="0" rIns="0" bIns="0" rtlCol="0" anchor="t">
            <a:spAutoFit/>
          </a:bodyPr>
          <a:lstStyle/>
          <a:p>
            <a:pPr algn="l">
              <a:lnSpc>
                <a:spcPts val="3481"/>
              </a:lnSpc>
              <a:spcBef>
                <a:spcPct val="0"/>
              </a:spcBef>
            </a:pPr>
            <a:r>
              <a:rPr lang="en-US" sz="2486">
                <a:solidFill>
                  <a:srgbClr val="000000"/>
                </a:solidFill>
                <a:latin typeface="Quicksand"/>
                <a:ea typeface="Quicksand"/>
                <a:cs typeface="Quicksand"/>
                <a:sym typeface="Quicksand"/>
              </a:rPr>
              <a:t>IL SERA </a:t>
            </a:r>
            <a:r>
              <a:rPr lang="en-US" sz="2486" b="1">
                <a:solidFill>
                  <a:srgbClr val="000000"/>
                </a:solidFill>
                <a:latin typeface="Quicksand Bold"/>
                <a:ea typeface="Quicksand Bold"/>
                <a:cs typeface="Quicksand Bold"/>
                <a:sym typeface="Quicksand Bold"/>
              </a:rPr>
              <a:t>ENREGISTRÉ</a:t>
            </a:r>
            <a:r>
              <a:rPr lang="en-US" sz="2486">
                <a:solidFill>
                  <a:srgbClr val="000000"/>
                </a:solidFill>
                <a:latin typeface="Quicksand"/>
                <a:ea typeface="Quicksand"/>
                <a:cs typeface="Quicksand"/>
                <a:sym typeface="Quicksand"/>
              </a:rPr>
              <a:t> : PENSEZ À COUPER VOTRE CAMERA ET VOTRE MICRO.</a:t>
            </a:r>
          </a:p>
          <a:p>
            <a:pPr algn="l">
              <a:lnSpc>
                <a:spcPts val="3481"/>
              </a:lnSpc>
              <a:spcBef>
                <a:spcPct val="0"/>
              </a:spcBef>
            </a:pPr>
            <a:endParaRPr lang="en-US" sz="2486">
              <a:solidFill>
                <a:srgbClr val="000000"/>
              </a:solidFill>
              <a:latin typeface="Quicksand"/>
              <a:ea typeface="Quicksand"/>
              <a:cs typeface="Quicksand"/>
              <a:sym typeface="Quicksand"/>
            </a:endParaRPr>
          </a:p>
          <a:p>
            <a:pPr algn="l">
              <a:lnSpc>
                <a:spcPts val="3481"/>
              </a:lnSpc>
              <a:spcBef>
                <a:spcPct val="0"/>
              </a:spcBef>
            </a:pPr>
            <a:r>
              <a:rPr lang="en-US" sz="2486">
                <a:solidFill>
                  <a:srgbClr val="000000"/>
                </a:solidFill>
                <a:latin typeface="Quicksand"/>
                <a:ea typeface="Quicksand"/>
                <a:cs typeface="Quicksand"/>
                <a:sym typeface="Quicksand"/>
              </a:rPr>
              <a:t>L'ENREGISTREMENT SERA COUPÉ AU MOMENT DES QUESTIONS.​</a:t>
            </a:r>
          </a:p>
          <a:p>
            <a:pPr algn="l">
              <a:lnSpc>
                <a:spcPts val="3481"/>
              </a:lnSpc>
              <a:spcBef>
                <a:spcPct val="0"/>
              </a:spcBef>
            </a:pPr>
            <a:r>
              <a:rPr lang="en-US" sz="2486">
                <a:solidFill>
                  <a:srgbClr val="000000"/>
                </a:solidFill>
                <a:latin typeface="Quicksand"/>
                <a:ea typeface="Quicksand"/>
                <a:cs typeface="Quicksand"/>
                <a:sym typeface="Quicksand"/>
              </a:rPr>
              <a:t>​</a:t>
            </a:r>
          </a:p>
          <a:p>
            <a:pPr algn="l">
              <a:lnSpc>
                <a:spcPts val="3481"/>
              </a:lnSpc>
              <a:spcBef>
                <a:spcPct val="0"/>
              </a:spcBef>
            </a:pPr>
            <a:r>
              <a:rPr lang="en-US" sz="2486">
                <a:solidFill>
                  <a:srgbClr val="000000"/>
                </a:solidFill>
                <a:latin typeface="Quicksand"/>
                <a:ea typeface="Quicksand"/>
                <a:cs typeface="Quicksand"/>
                <a:sym typeface="Quicksand"/>
              </a:rPr>
              <a:t>EN ATTENDANT, VOUS POUVEZ ALLER CHERCHER :​</a:t>
            </a:r>
          </a:p>
          <a:p>
            <a:pPr marL="536825" lvl="1" indent="-268413" algn="l">
              <a:lnSpc>
                <a:spcPts val="3481"/>
              </a:lnSpc>
              <a:buFont typeface="Arial"/>
              <a:buChar char="•"/>
            </a:pPr>
            <a:r>
              <a:rPr lang="en-US" sz="2486">
                <a:solidFill>
                  <a:srgbClr val="000000"/>
                </a:solidFill>
                <a:latin typeface="Quicksand"/>
                <a:ea typeface="Quicksand"/>
                <a:cs typeface="Quicksand"/>
                <a:sym typeface="Quicksand"/>
              </a:rPr>
              <a:t>UN </a:t>
            </a:r>
            <a:r>
              <a:rPr lang="en-US" sz="2486" b="1">
                <a:solidFill>
                  <a:srgbClr val="000000"/>
                </a:solidFill>
                <a:latin typeface="Quicksand Bold"/>
                <a:ea typeface="Quicksand Bold"/>
                <a:cs typeface="Quicksand Bold"/>
                <a:sym typeface="Quicksand Bold"/>
              </a:rPr>
              <a:t>CAFÉ</a:t>
            </a:r>
            <a:r>
              <a:rPr lang="en-US" sz="2486">
                <a:solidFill>
                  <a:srgbClr val="000000"/>
                </a:solidFill>
                <a:latin typeface="Quicksand"/>
                <a:ea typeface="Quicksand"/>
                <a:cs typeface="Quicksand"/>
                <a:sym typeface="Quicksand"/>
              </a:rPr>
              <a:t> OU UN </a:t>
            </a:r>
            <a:r>
              <a:rPr lang="en-US" sz="2486" b="1">
                <a:solidFill>
                  <a:srgbClr val="000000"/>
                </a:solidFill>
                <a:latin typeface="Quicksand Bold"/>
                <a:ea typeface="Quicksand Bold"/>
                <a:cs typeface="Quicksand Bold"/>
                <a:sym typeface="Quicksand Bold"/>
              </a:rPr>
              <a:t>THÉ</a:t>
            </a:r>
            <a:r>
              <a:rPr lang="en-US" sz="2486">
                <a:solidFill>
                  <a:srgbClr val="000000"/>
                </a:solidFill>
                <a:latin typeface="Quicksand"/>
                <a:ea typeface="Quicksand"/>
                <a:cs typeface="Quicksand"/>
                <a:sym typeface="Quicksand"/>
              </a:rPr>
              <a:t>, C'EST PLEIN D'ANTIOXYDANTS.​</a:t>
            </a:r>
          </a:p>
          <a:p>
            <a:pPr marL="536825" lvl="1" indent="-268413" algn="l">
              <a:lnSpc>
                <a:spcPts val="3481"/>
              </a:lnSpc>
              <a:spcBef>
                <a:spcPct val="0"/>
              </a:spcBef>
              <a:buFont typeface="Arial"/>
              <a:buChar char="•"/>
            </a:pPr>
            <a:r>
              <a:rPr lang="en-US" sz="2486">
                <a:solidFill>
                  <a:srgbClr val="000000"/>
                </a:solidFill>
                <a:latin typeface="Quicksand"/>
                <a:ea typeface="Quicksand"/>
                <a:cs typeface="Quicksand"/>
                <a:sym typeface="Quicksand"/>
              </a:rPr>
              <a:t>VOTRE </a:t>
            </a:r>
            <a:r>
              <a:rPr lang="en-US" sz="2486" b="1">
                <a:solidFill>
                  <a:srgbClr val="000000"/>
                </a:solidFill>
                <a:latin typeface="Quicksand Bold"/>
                <a:ea typeface="Quicksand Bold"/>
                <a:cs typeface="Quicksand Bold"/>
                <a:sym typeface="Quicksand Bold"/>
              </a:rPr>
              <a:t>SECOND DEGRÉ</a:t>
            </a:r>
            <a:r>
              <a:rPr lang="en-US" sz="2486">
                <a:solidFill>
                  <a:srgbClr val="000000"/>
                </a:solidFill>
                <a:latin typeface="Quicksand"/>
                <a:ea typeface="Quicksand"/>
                <a:cs typeface="Quicksand"/>
                <a:sym typeface="Quicksand"/>
              </a:rPr>
              <a:t>, VOUS POURRIEZ EN AVOIR BESOIN ;)​</a:t>
            </a:r>
          </a:p>
          <a:p>
            <a:pPr algn="l">
              <a:lnSpc>
                <a:spcPts val="3481"/>
              </a:lnSpc>
              <a:spcBef>
                <a:spcPct val="0"/>
              </a:spcBef>
            </a:pPr>
            <a:endParaRPr lang="en-US" sz="2486">
              <a:solidFill>
                <a:srgbClr val="000000"/>
              </a:solidFill>
              <a:latin typeface="Quicksand"/>
              <a:ea typeface="Quicksand"/>
              <a:cs typeface="Quicksand"/>
              <a:sym typeface="Quicksand"/>
            </a:endParaRPr>
          </a:p>
        </p:txBody>
      </p:sp>
      <p:sp>
        <p:nvSpPr>
          <p:cNvPr id="16" name="TextBox 16"/>
          <p:cNvSpPr txBox="1"/>
          <p:nvPr/>
        </p:nvSpPr>
        <p:spPr>
          <a:xfrm>
            <a:off x="2494708" y="677164"/>
            <a:ext cx="13298585" cy="1286756"/>
          </a:xfrm>
          <a:prstGeom prst="rect">
            <a:avLst/>
          </a:prstGeom>
        </p:spPr>
        <p:txBody>
          <a:bodyPr lIns="0" tIns="0" rIns="0" bIns="0" rtlCol="0" anchor="t">
            <a:spAutoFit/>
          </a:bodyPr>
          <a:lstStyle/>
          <a:p>
            <a:pPr algn="ctr">
              <a:lnSpc>
                <a:spcPts val="5201"/>
              </a:lnSpc>
            </a:pPr>
            <a:r>
              <a:rPr lang="en-US" sz="3715" b="1">
                <a:solidFill>
                  <a:srgbClr val="F4F6F8"/>
                </a:solidFill>
                <a:latin typeface="Quicksand Bold"/>
                <a:ea typeface="Quicksand Bold"/>
                <a:cs typeface="Quicksand Bold"/>
                <a:sym typeface="Quicksand Bold"/>
              </a:rPr>
              <a:t>BONJOUR !</a:t>
            </a:r>
          </a:p>
          <a:p>
            <a:pPr algn="ctr">
              <a:lnSpc>
                <a:spcPts val="5201"/>
              </a:lnSpc>
            </a:pPr>
            <a:r>
              <a:rPr lang="en-US" sz="3715" b="1">
                <a:solidFill>
                  <a:srgbClr val="F4F6F8"/>
                </a:solidFill>
                <a:latin typeface="Quicksand Bold"/>
                <a:ea typeface="Quicksand Bold"/>
                <a:cs typeface="Quicksand Bold"/>
                <a:sym typeface="Quicksand Bold"/>
              </a:rPr>
              <a:t>LE WEBINAIRE VA BIENTOT COMMENCER...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3151433" y="526707"/>
            <a:ext cx="11985133" cy="1864886"/>
          </a:xfrm>
          <a:prstGeom prst="rect">
            <a:avLst/>
          </a:prstGeom>
        </p:spPr>
        <p:txBody>
          <a:bodyPr lIns="0" tIns="0" rIns="0" bIns="0" rtlCol="0" anchor="t">
            <a:spAutoFit/>
          </a:bodyPr>
          <a:lstStyle/>
          <a:p>
            <a:pPr algn="ctr">
              <a:lnSpc>
                <a:spcPts val="7239"/>
              </a:lnSpc>
            </a:pPr>
            <a:r>
              <a:rPr lang="en-US" sz="6894" b="1">
                <a:solidFill>
                  <a:srgbClr val="000000"/>
                </a:solidFill>
                <a:latin typeface="Quicksand Bold"/>
                <a:ea typeface="Quicksand Bold"/>
                <a:cs typeface="Quicksand Bold"/>
                <a:sym typeface="Quicksand Bold"/>
              </a:rPr>
              <a:t>ROBERT ALENVERS </a:t>
            </a:r>
          </a:p>
          <a:p>
            <a:pPr algn="ctr">
              <a:lnSpc>
                <a:spcPts val="7239"/>
              </a:lnSpc>
            </a:pPr>
            <a:r>
              <a:rPr lang="en-US" sz="6894" b="1">
                <a:solidFill>
                  <a:srgbClr val="000000"/>
                </a:solidFill>
                <a:latin typeface="Quicksand Bold"/>
                <a:ea typeface="Quicksand Bold"/>
                <a:cs typeface="Quicksand Bold"/>
                <a:sym typeface="Quicksand Bold"/>
              </a:rPr>
              <a:t>A MAL AU VENTRE</a:t>
            </a:r>
          </a:p>
        </p:txBody>
      </p:sp>
      <p:sp>
        <p:nvSpPr>
          <p:cNvPr id="5" name="TextBox 5"/>
          <p:cNvSpPr txBox="1"/>
          <p:nvPr/>
        </p:nvSpPr>
        <p:spPr>
          <a:xfrm>
            <a:off x="1056186" y="3563717"/>
            <a:ext cx="15477437" cy="5520191"/>
          </a:xfrm>
          <a:prstGeom prst="rect">
            <a:avLst/>
          </a:prstGeom>
        </p:spPr>
        <p:txBody>
          <a:bodyPr lIns="0" tIns="0" rIns="0" bIns="0" rtlCol="0" anchor="t">
            <a:spAutoFit/>
          </a:bodyPr>
          <a:lstStyle/>
          <a:p>
            <a:pPr marL="638851" lvl="1" indent="-319425" algn="l">
              <a:lnSpc>
                <a:spcPts val="5533"/>
              </a:lnSpc>
              <a:buFont typeface="Arial"/>
              <a:buChar char="•"/>
            </a:pPr>
            <a:r>
              <a:rPr lang="en-US" sz="2959" u="none" strike="noStrike">
                <a:solidFill>
                  <a:srgbClr val="000000"/>
                </a:solidFill>
                <a:latin typeface="Raleway"/>
                <a:ea typeface="Raleway"/>
                <a:cs typeface="Raleway"/>
                <a:sym typeface="Raleway"/>
              </a:rPr>
              <a:t> 46 ans​</a:t>
            </a:r>
          </a:p>
          <a:p>
            <a:pPr marL="638851" lvl="1" indent="-319425" algn="l">
              <a:lnSpc>
                <a:spcPts val="5533"/>
              </a:lnSpc>
              <a:buFont typeface="Arial"/>
              <a:buChar char="•"/>
            </a:pPr>
            <a:r>
              <a:rPr lang="en-US" sz="2959" u="none" strike="noStrike">
                <a:solidFill>
                  <a:srgbClr val="000000"/>
                </a:solidFill>
                <a:latin typeface="Raleway"/>
                <a:ea typeface="Raleway"/>
                <a:cs typeface="Raleway"/>
                <a:sym typeface="Raleway"/>
              </a:rPr>
              <a:t> Développeur python senior​</a:t>
            </a:r>
          </a:p>
          <a:p>
            <a:pPr marL="638851" lvl="1" indent="-319425" algn="l">
              <a:lnSpc>
                <a:spcPts val="5533"/>
              </a:lnSpc>
              <a:buFont typeface="Arial"/>
              <a:buChar char="•"/>
            </a:pPr>
            <a:r>
              <a:rPr lang="en-US" sz="2959" u="none" strike="noStrike">
                <a:solidFill>
                  <a:srgbClr val="000000"/>
                </a:solidFill>
                <a:latin typeface="Raleway"/>
                <a:ea typeface="Raleway"/>
                <a:cs typeface="Raleway"/>
                <a:sym typeface="Raleway"/>
              </a:rPr>
              <a:t> Cadre au PostExpress </a:t>
            </a:r>
          </a:p>
          <a:p>
            <a:pPr algn="l">
              <a:lnSpc>
                <a:spcPts val="5533"/>
              </a:lnSpc>
            </a:pPr>
            <a:r>
              <a:rPr lang="en-US" sz="2959" u="none" strike="noStrike">
                <a:solidFill>
                  <a:srgbClr val="000000"/>
                </a:solidFill>
                <a:latin typeface="Raleway"/>
                <a:ea typeface="Raleway"/>
                <a:cs typeface="Raleway"/>
                <a:sym typeface="Raleway"/>
              </a:rPr>
              <a:t>       sur le projet d’application mobile de suivi des colis​</a:t>
            </a:r>
          </a:p>
          <a:p>
            <a:pPr marL="638851" lvl="1" indent="-319425" algn="l">
              <a:lnSpc>
                <a:spcPts val="5533"/>
              </a:lnSpc>
              <a:buFont typeface="Arial"/>
              <a:buChar char="•"/>
            </a:pPr>
            <a:r>
              <a:rPr lang="en-US" sz="2959" u="none" strike="noStrike">
                <a:solidFill>
                  <a:srgbClr val="000000"/>
                </a:solidFill>
                <a:latin typeface="Raleway"/>
                <a:ea typeface="Raleway"/>
                <a:cs typeface="Raleway"/>
                <a:sym typeface="Raleway"/>
              </a:rPr>
              <a:t> Marié, 2 enfants​</a:t>
            </a:r>
          </a:p>
          <a:p>
            <a:pPr marL="638851" lvl="1" indent="-319425" algn="l">
              <a:lnSpc>
                <a:spcPts val="5533"/>
              </a:lnSpc>
              <a:buFont typeface="Arial"/>
              <a:buChar char="•"/>
            </a:pPr>
            <a:r>
              <a:rPr lang="en-US" sz="2959" u="none" strike="noStrike">
                <a:solidFill>
                  <a:srgbClr val="000000"/>
                </a:solidFill>
                <a:latin typeface="Raleway"/>
                <a:ea typeface="Raleway"/>
                <a:cs typeface="Raleway"/>
                <a:sym typeface="Raleway"/>
              </a:rPr>
              <a:t> Télétravail 3 jours / semaine​</a:t>
            </a:r>
          </a:p>
          <a:p>
            <a:pPr marL="638851" lvl="1" indent="-319425" algn="l">
              <a:lnSpc>
                <a:spcPts val="5533"/>
              </a:lnSpc>
              <a:buFont typeface="Arial"/>
              <a:buChar char="•"/>
            </a:pPr>
            <a:r>
              <a:rPr lang="en-US" sz="2959" u="none" strike="noStrike">
                <a:solidFill>
                  <a:srgbClr val="000000"/>
                </a:solidFill>
                <a:latin typeface="Raleway"/>
                <a:ea typeface="Raleway"/>
                <a:cs typeface="Raleway"/>
                <a:sym typeface="Raleway"/>
              </a:rPr>
              <a:t> Travaille dans un bureau en openspace de 6 personnes </a:t>
            </a:r>
          </a:p>
          <a:p>
            <a:pPr algn="l">
              <a:lnSpc>
                <a:spcPts val="5533"/>
              </a:lnSpc>
            </a:pPr>
            <a:r>
              <a:rPr lang="en-US" sz="2959" u="none" strike="noStrike">
                <a:solidFill>
                  <a:srgbClr val="000000"/>
                </a:solidFill>
                <a:latin typeface="Raleway"/>
                <a:ea typeface="Raleway"/>
                <a:cs typeface="Raleway"/>
                <a:sym typeface="Raleway"/>
              </a:rPr>
              <a:t>       dans le bâtiment de la direction.​</a:t>
            </a:r>
          </a:p>
        </p:txBody>
      </p:sp>
      <p:sp>
        <p:nvSpPr>
          <p:cNvPr id="6" name="TextBox 6"/>
          <p:cNvSpPr txBox="1"/>
          <p:nvPr/>
        </p:nvSpPr>
        <p:spPr>
          <a:xfrm>
            <a:off x="5073854" y="2625745"/>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212324</a:t>
            </a:r>
          </a:p>
        </p:txBody>
      </p:sp>
      <p:sp>
        <p:nvSpPr>
          <p:cNvPr id="7" name="Freeform 7"/>
          <p:cNvSpPr/>
          <p:nvPr/>
        </p:nvSpPr>
        <p:spPr>
          <a:xfrm>
            <a:off x="13983759" y="5566497"/>
            <a:ext cx="3548103" cy="5035747"/>
          </a:xfrm>
          <a:custGeom>
            <a:avLst/>
            <a:gdLst/>
            <a:ahLst/>
            <a:cxnLst/>
            <a:rect l="l" t="t" r="r" b="b"/>
            <a:pathLst>
              <a:path w="3548103" h="5035747">
                <a:moveTo>
                  <a:pt x="0" y="0"/>
                </a:moveTo>
                <a:lnTo>
                  <a:pt x="3548103" y="0"/>
                </a:lnTo>
                <a:lnTo>
                  <a:pt x="3548103" y="5035747"/>
                </a:lnTo>
                <a:lnTo>
                  <a:pt x="0" y="5035747"/>
                </a:lnTo>
                <a:lnTo>
                  <a:pt x="0" y="0"/>
                </a:lnTo>
                <a:close/>
              </a:path>
            </a:pathLst>
          </a:custGeom>
          <a:blipFill>
            <a:blip r:embed="rId6"/>
            <a:stretch>
              <a:fillRect/>
            </a:stretch>
          </a:blipFill>
        </p:spPr>
        <p:txBody>
          <a:bodyPr/>
          <a:lstStyle/>
          <a:p>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1056186" y="3563717"/>
            <a:ext cx="15477437" cy="4129718"/>
          </a:xfrm>
          <a:prstGeom prst="rect">
            <a:avLst/>
          </a:prstGeom>
        </p:spPr>
        <p:txBody>
          <a:bodyPr lIns="0" tIns="0" rIns="0" bIns="0" rtlCol="0" anchor="t">
            <a:spAutoFit/>
          </a:bodyPr>
          <a:lstStyle/>
          <a:p>
            <a:pPr marL="638851" lvl="1" indent="-319425" algn="l">
              <a:lnSpc>
                <a:spcPts val="5533"/>
              </a:lnSpc>
              <a:buFont typeface="Arial"/>
              <a:buChar char="•"/>
            </a:pPr>
            <a:r>
              <a:rPr lang="en-US" sz="2959">
                <a:solidFill>
                  <a:srgbClr val="000000"/>
                </a:solidFill>
                <a:latin typeface="Raleway"/>
                <a:ea typeface="Raleway"/>
                <a:cs typeface="Raleway"/>
                <a:sym typeface="Raleway"/>
              </a:rPr>
              <a:t>Robert est assis au sol au milieu de l’open space</a:t>
            </a:r>
          </a:p>
          <a:p>
            <a:pPr marL="638851" lvl="1" indent="-319425" algn="l">
              <a:lnSpc>
                <a:spcPts val="5533"/>
              </a:lnSpc>
              <a:buFont typeface="Arial"/>
              <a:buChar char="•"/>
            </a:pPr>
            <a:r>
              <a:rPr lang="en-US" sz="2959">
                <a:solidFill>
                  <a:srgbClr val="000000"/>
                </a:solidFill>
                <a:latin typeface="Raleway"/>
                <a:ea typeface="Raleway"/>
                <a:cs typeface="Raleway"/>
                <a:sym typeface="Raleway"/>
              </a:rPr>
              <a:t>“J’ai eu très mal à l’estomac après avoir monté les escaliers il y a 20 minutes, et depuis ça ne passe pas, ça me serre...”</a:t>
            </a:r>
          </a:p>
          <a:p>
            <a:pPr marL="638851" lvl="1" indent="-319425" algn="l">
              <a:lnSpc>
                <a:spcPts val="5533"/>
              </a:lnSpc>
              <a:buFont typeface="Arial"/>
              <a:buChar char="•"/>
            </a:pPr>
            <a:r>
              <a:rPr lang="en-US" sz="2959">
                <a:solidFill>
                  <a:srgbClr val="000000"/>
                </a:solidFill>
                <a:latin typeface="Raleway"/>
                <a:ea typeface="Raleway"/>
                <a:cs typeface="Raleway"/>
                <a:sym typeface="Raleway"/>
              </a:rPr>
              <a:t>“Je ne veux pas qu’on appelle le SAMU, j’ai trop de travail.”</a:t>
            </a:r>
          </a:p>
          <a:p>
            <a:pPr marL="638851" lvl="1" indent="-319425" algn="l">
              <a:lnSpc>
                <a:spcPts val="5533"/>
              </a:lnSpc>
              <a:buFont typeface="Arial"/>
              <a:buChar char="•"/>
            </a:pPr>
            <a:r>
              <a:rPr lang="en-US" sz="2959">
                <a:solidFill>
                  <a:srgbClr val="000000"/>
                </a:solidFill>
                <a:latin typeface="Raleway"/>
                <a:ea typeface="Raleway"/>
                <a:cs typeface="Raleway"/>
                <a:sym typeface="Raleway"/>
              </a:rPr>
              <a:t>Sueurs</a:t>
            </a:r>
          </a:p>
          <a:p>
            <a:pPr marL="638851" lvl="1" indent="-319425" algn="l">
              <a:lnSpc>
                <a:spcPts val="5533"/>
              </a:lnSpc>
              <a:buFont typeface="Arial"/>
              <a:buChar char="•"/>
            </a:pPr>
            <a:r>
              <a:rPr lang="en-US" sz="2959">
                <a:solidFill>
                  <a:srgbClr val="000000"/>
                </a:solidFill>
                <a:latin typeface="Raleway"/>
                <a:ea typeface="Raleway"/>
                <a:cs typeface="Raleway"/>
                <a:sym typeface="Raleway"/>
              </a:rPr>
              <a:t>...</a:t>
            </a:r>
          </a:p>
        </p:txBody>
      </p:sp>
      <p:sp>
        <p:nvSpPr>
          <p:cNvPr id="5" name="TextBox 5"/>
          <p:cNvSpPr txBox="1"/>
          <p:nvPr/>
        </p:nvSpPr>
        <p:spPr>
          <a:xfrm>
            <a:off x="3151433" y="526707"/>
            <a:ext cx="11985133" cy="1864886"/>
          </a:xfrm>
          <a:prstGeom prst="rect">
            <a:avLst/>
          </a:prstGeom>
        </p:spPr>
        <p:txBody>
          <a:bodyPr lIns="0" tIns="0" rIns="0" bIns="0" rtlCol="0" anchor="t">
            <a:spAutoFit/>
          </a:bodyPr>
          <a:lstStyle/>
          <a:p>
            <a:pPr algn="ctr">
              <a:lnSpc>
                <a:spcPts val="7239"/>
              </a:lnSpc>
            </a:pPr>
            <a:r>
              <a:rPr lang="en-US" sz="6894" b="1">
                <a:solidFill>
                  <a:srgbClr val="000000"/>
                </a:solidFill>
                <a:latin typeface="Quicksand Bold"/>
                <a:ea typeface="Quicksand Bold"/>
                <a:cs typeface="Quicksand Bold"/>
                <a:sym typeface="Quicksand Bold"/>
              </a:rPr>
              <a:t>ROBERT ALENVERS </a:t>
            </a:r>
          </a:p>
          <a:p>
            <a:pPr algn="ctr">
              <a:lnSpc>
                <a:spcPts val="7239"/>
              </a:lnSpc>
            </a:pPr>
            <a:r>
              <a:rPr lang="en-US" sz="6894" b="1">
                <a:solidFill>
                  <a:srgbClr val="000000"/>
                </a:solidFill>
                <a:latin typeface="Quicksand Bold"/>
                <a:ea typeface="Quicksand Bold"/>
                <a:cs typeface="Quicksand Bold"/>
                <a:sym typeface="Quicksand Bold"/>
              </a:rPr>
              <a:t>A MAL AU VENTRE</a:t>
            </a:r>
          </a:p>
        </p:txBody>
      </p:sp>
      <p:sp>
        <p:nvSpPr>
          <p:cNvPr id="6" name="TextBox 6"/>
          <p:cNvSpPr txBox="1"/>
          <p:nvPr/>
        </p:nvSpPr>
        <p:spPr>
          <a:xfrm>
            <a:off x="6041584" y="7166296"/>
            <a:ext cx="5220891" cy="764705"/>
          </a:xfrm>
          <a:prstGeom prst="rect">
            <a:avLst/>
          </a:prstGeom>
        </p:spPr>
        <p:txBody>
          <a:bodyPr lIns="0" tIns="0" rIns="0" bIns="0" rtlCol="0" anchor="t">
            <a:spAutoFit/>
          </a:bodyPr>
          <a:lstStyle/>
          <a:p>
            <a:pPr algn="ctr">
              <a:lnSpc>
                <a:spcPts val="6152"/>
              </a:lnSpc>
              <a:spcBef>
                <a:spcPct val="0"/>
              </a:spcBef>
            </a:pPr>
            <a:r>
              <a:rPr lang="en-US" sz="4394" b="1">
                <a:solidFill>
                  <a:srgbClr val="000000"/>
                </a:solidFill>
                <a:latin typeface="Quicksand Bold"/>
                <a:ea typeface="Quicksand Bold"/>
                <a:cs typeface="Quicksand Bold"/>
                <a:sym typeface="Quicksand Bold"/>
              </a:rPr>
              <a:t>QUE FAITES VOUS ?</a:t>
            </a:r>
          </a:p>
        </p:txBody>
      </p:sp>
      <p:grpSp>
        <p:nvGrpSpPr>
          <p:cNvPr id="7" name="Group 7"/>
          <p:cNvGrpSpPr/>
          <p:nvPr/>
        </p:nvGrpSpPr>
        <p:grpSpPr>
          <a:xfrm>
            <a:off x="6242854" y="8303785"/>
            <a:ext cx="4568489" cy="2951270"/>
            <a:chOff x="0" y="0"/>
            <a:chExt cx="6091318" cy="3935026"/>
          </a:xfrm>
        </p:grpSpPr>
        <p:sp>
          <p:nvSpPr>
            <p:cNvPr id="8" name="Freeform 8"/>
            <p:cNvSpPr/>
            <p:nvPr/>
          </p:nvSpPr>
          <p:spPr>
            <a:xfrm>
              <a:off x="3159724" y="0"/>
              <a:ext cx="2931594" cy="3935026"/>
            </a:xfrm>
            <a:custGeom>
              <a:avLst/>
              <a:gdLst/>
              <a:ahLst/>
              <a:cxnLst/>
              <a:rect l="l" t="t" r="r" b="b"/>
              <a:pathLst>
                <a:path w="2931594" h="3935026">
                  <a:moveTo>
                    <a:pt x="0" y="0"/>
                  </a:moveTo>
                  <a:lnTo>
                    <a:pt x="2931594" y="0"/>
                  </a:lnTo>
                  <a:lnTo>
                    <a:pt x="2931594" y="3935026"/>
                  </a:lnTo>
                  <a:lnTo>
                    <a:pt x="0" y="3935026"/>
                  </a:lnTo>
                  <a:lnTo>
                    <a:pt x="0" y="0"/>
                  </a:lnTo>
                  <a:close/>
                </a:path>
              </a:pathLst>
            </a:custGeom>
            <a:blipFill>
              <a:blip r:embed="rId6"/>
              <a:stretch>
                <a:fillRect/>
              </a:stretch>
            </a:blipFill>
          </p:spPr>
          <p:txBody>
            <a:bodyPr/>
            <a:lstStyle/>
            <a:p>
              <a:endParaRPr lang="fr-FR"/>
            </a:p>
          </p:txBody>
        </p:sp>
        <p:sp>
          <p:nvSpPr>
            <p:cNvPr id="9" name="Freeform 9"/>
            <p:cNvSpPr/>
            <p:nvPr/>
          </p:nvSpPr>
          <p:spPr>
            <a:xfrm>
              <a:off x="0" y="0"/>
              <a:ext cx="2916838" cy="3935026"/>
            </a:xfrm>
            <a:custGeom>
              <a:avLst/>
              <a:gdLst/>
              <a:ahLst/>
              <a:cxnLst/>
              <a:rect l="l" t="t" r="r" b="b"/>
              <a:pathLst>
                <a:path w="2916838" h="3935026">
                  <a:moveTo>
                    <a:pt x="0" y="0"/>
                  </a:moveTo>
                  <a:lnTo>
                    <a:pt x="2916838" y="0"/>
                  </a:lnTo>
                  <a:lnTo>
                    <a:pt x="2916838" y="3935026"/>
                  </a:lnTo>
                  <a:lnTo>
                    <a:pt x="0" y="3935026"/>
                  </a:lnTo>
                  <a:lnTo>
                    <a:pt x="0" y="0"/>
                  </a:lnTo>
                  <a:close/>
                </a:path>
              </a:pathLst>
            </a:custGeom>
            <a:blipFill>
              <a:blip r:embed="rId7"/>
              <a:stretch>
                <a:fillRect/>
              </a:stretch>
            </a:blipFill>
          </p:spPr>
          <p:txBody>
            <a:bodyPr/>
            <a:lstStyle/>
            <a:p>
              <a:endParaRPr lang="fr-FR"/>
            </a:p>
          </p:txBody>
        </p:sp>
      </p:grpSp>
      <p:sp>
        <p:nvSpPr>
          <p:cNvPr id="10" name="TextBox 10"/>
          <p:cNvSpPr txBox="1"/>
          <p:nvPr/>
        </p:nvSpPr>
        <p:spPr>
          <a:xfrm>
            <a:off x="12104150" y="8105347"/>
            <a:ext cx="3759218" cy="3492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OUMPH</a:t>
            </a:r>
          </a:p>
        </p:txBody>
      </p:sp>
      <p:sp>
        <p:nvSpPr>
          <p:cNvPr id="11" name="Freeform 11"/>
          <p:cNvSpPr/>
          <p:nvPr/>
        </p:nvSpPr>
        <p:spPr>
          <a:xfrm>
            <a:off x="13983759" y="5566497"/>
            <a:ext cx="3548103" cy="5035747"/>
          </a:xfrm>
          <a:custGeom>
            <a:avLst/>
            <a:gdLst/>
            <a:ahLst/>
            <a:cxnLst/>
            <a:rect l="l" t="t" r="r" b="b"/>
            <a:pathLst>
              <a:path w="3548103" h="5035747">
                <a:moveTo>
                  <a:pt x="0" y="0"/>
                </a:moveTo>
                <a:lnTo>
                  <a:pt x="3548103" y="0"/>
                </a:lnTo>
                <a:lnTo>
                  <a:pt x="3548103" y="5035747"/>
                </a:lnTo>
                <a:lnTo>
                  <a:pt x="0" y="5035747"/>
                </a:lnTo>
                <a:lnTo>
                  <a:pt x="0" y="0"/>
                </a:lnTo>
                <a:close/>
              </a:path>
            </a:pathLst>
          </a:custGeom>
          <a:blipFill>
            <a:blip r:embed="rId8"/>
            <a:stretch>
              <a:fillRect/>
            </a:stretch>
          </a:blipFill>
        </p:spPr>
        <p:txBody>
          <a:bodyPr/>
          <a:lstStyle/>
          <a:p>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
        <p:nvSpPr>
          <p:cNvPr id="3" name="TextBox 3"/>
          <p:cNvSpPr txBox="1"/>
          <p:nvPr/>
        </p:nvSpPr>
        <p:spPr>
          <a:xfrm>
            <a:off x="2418915" y="3119845"/>
            <a:ext cx="10076624" cy="2228903"/>
          </a:xfrm>
          <a:prstGeom prst="rect">
            <a:avLst/>
          </a:prstGeom>
        </p:spPr>
        <p:txBody>
          <a:bodyPr lIns="0" tIns="0" rIns="0" bIns="0" rtlCol="0" anchor="t">
            <a:spAutoFit/>
          </a:bodyPr>
          <a:lstStyle/>
          <a:p>
            <a:pPr algn="l">
              <a:lnSpc>
                <a:spcPts val="6069"/>
              </a:lnSpc>
            </a:pPr>
            <a:r>
              <a:rPr lang="en-US" sz="3245">
                <a:solidFill>
                  <a:srgbClr val="000000"/>
                </a:solidFill>
                <a:latin typeface="Raleway"/>
                <a:ea typeface="Raleway"/>
                <a:cs typeface="Raleway"/>
                <a:sym typeface="Raleway"/>
              </a:rPr>
              <a:t>Rôle des secouristes ?</a:t>
            </a:r>
          </a:p>
          <a:p>
            <a:pPr algn="l">
              <a:lnSpc>
                <a:spcPts val="6069"/>
              </a:lnSpc>
            </a:pPr>
            <a:r>
              <a:rPr lang="en-US" sz="3245">
                <a:solidFill>
                  <a:srgbClr val="000000"/>
                </a:solidFill>
                <a:latin typeface="Raleway"/>
                <a:ea typeface="Raleway"/>
                <a:cs typeface="Raleway"/>
                <a:sym typeface="Raleway"/>
              </a:rPr>
              <a:t>Rôle de l’organisation / managers ?</a:t>
            </a:r>
          </a:p>
          <a:p>
            <a:pPr marL="0" lvl="0" indent="0" algn="l">
              <a:lnSpc>
                <a:spcPts val="6069"/>
              </a:lnSpc>
            </a:pPr>
            <a:r>
              <a:rPr lang="en-US" sz="3245">
                <a:solidFill>
                  <a:srgbClr val="000000"/>
                </a:solidFill>
                <a:latin typeface="Raleway"/>
                <a:ea typeface="Raleway"/>
                <a:cs typeface="Raleway"/>
                <a:sym typeface="Raleway"/>
              </a:rPr>
              <a:t>Rôle des secours extérieurs ?</a:t>
            </a: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5" name="TextBox 5"/>
          <p:cNvSpPr txBox="1"/>
          <p:nvPr/>
        </p:nvSpPr>
        <p:spPr>
          <a:xfrm>
            <a:off x="3917339" y="720021"/>
            <a:ext cx="11148125"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LA CHAINE DE SECOURS</a:t>
            </a:r>
          </a:p>
        </p:txBody>
      </p:sp>
      <p:sp>
        <p:nvSpPr>
          <p:cNvPr id="6" name="Freeform 6"/>
          <p:cNvSpPr/>
          <p:nvPr/>
        </p:nvSpPr>
        <p:spPr>
          <a:xfrm flipH="1">
            <a:off x="12676725" y="5983198"/>
            <a:ext cx="4582575" cy="4303802"/>
          </a:xfrm>
          <a:custGeom>
            <a:avLst/>
            <a:gdLst/>
            <a:ahLst/>
            <a:cxnLst/>
            <a:rect l="l" t="t" r="r" b="b"/>
            <a:pathLst>
              <a:path w="4582575" h="4303802">
                <a:moveTo>
                  <a:pt x="4582575" y="0"/>
                </a:moveTo>
                <a:lnTo>
                  <a:pt x="0" y="0"/>
                </a:lnTo>
                <a:lnTo>
                  <a:pt x="0" y="4303802"/>
                </a:lnTo>
                <a:lnTo>
                  <a:pt x="4582575" y="4303802"/>
                </a:lnTo>
                <a:lnTo>
                  <a:pt x="4582575" y="0"/>
                </a:lnTo>
                <a:close/>
              </a:path>
            </a:pathLst>
          </a:custGeom>
          <a:blipFill>
            <a:blip r:embed="rId7"/>
            <a:stretch>
              <a:fillRect/>
            </a:stretch>
          </a:blipFill>
        </p:spPr>
        <p:txBody>
          <a:bodyPr/>
          <a:lstStyle/>
          <a:p>
            <a:endParaRPr lang="fr-FR"/>
          </a:p>
        </p:txBody>
      </p:sp>
      <p:sp>
        <p:nvSpPr>
          <p:cNvPr id="7" name="Freeform 7"/>
          <p:cNvSpPr/>
          <p:nvPr/>
        </p:nvSpPr>
        <p:spPr>
          <a:xfrm>
            <a:off x="3985681" y="6571084"/>
            <a:ext cx="760059" cy="1659819"/>
          </a:xfrm>
          <a:custGeom>
            <a:avLst/>
            <a:gdLst/>
            <a:ahLst/>
            <a:cxnLst/>
            <a:rect l="l" t="t" r="r" b="b"/>
            <a:pathLst>
              <a:path w="760059" h="1659819">
                <a:moveTo>
                  <a:pt x="0" y="0"/>
                </a:moveTo>
                <a:lnTo>
                  <a:pt x="760059" y="0"/>
                </a:lnTo>
                <a:lnTo>
                  <a:pt x="760059" y="1659819"/>
                </a:lnTo>
                <a:lnTo>
                  <a:pt x="0" y="165981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a:p>
        </p:txBody>
      </p:sp>
      <p:sp>
        <p:nvSpPr>
          <p:cNvPr id="8" name="TextBox 8"/>
          <p:cNvSpPr txBox="1"/>
          <p:nvPr/>
        </p:nvSpPr>
        <p:spPr>
          <a:xfrm>
            <a:off x="4745740" y="6763999"/>
            <a:ext cx="7403597" cy="1466903"/>
          </a:xfrm>
          <a:prstGeom prst="rect">
            <a:avLst/>
          </a:prstGeom>
        </p:spPr>
        <p:txBody>
          <a:bodyPr lIns="0" tIns="0" rIns="0" bIns="0" rtlCol="0" anchor="t">
            <a:spAutoFit/>
          </a:bodyPr>
          <a:lstStyle/>
          <a:p>
            <a:pPr marL="0" lvl="0" indent="0" algn="l">
              <a:lnSpc>
                <a:spcPts val="6069"/>
              </a:lnSpc>
            </a:pPr>
            <a:r>
              <a:rPr lang="en-US" sz="3245">
                <a:solidFill>
                  <a:srgbClr val="000000"/>
                </a:solidFill>
                <a:latin typeface="Raleway"/>
                <a:ea typeface="Raleway"/>
                <a:cs typeface="Raleway"/>
                <a:sym typeface="Raleway"/>
              </a:rPr>
              <a:t>Qu’est ce que je dois </a:t>
            </a:r>
            <a:r>
              <a:rPr lang="en-US" sz="3245" b="1">
                <a:solidFill>
                  <a:srgbClr val="000000"/>
                </a:solidFill>
                <a:latin typeface="Raleway Bold"/>
                <a:ea typeface="Raleway Bold"/>
                <a:cs typeface="Raleway Bold"/>
                <a:sym typeface="Raleway Bold"/>
              </a:rPr>
              <a:t>organiser</a:t>
            </a:r>
            <a:r>
              <a:rPr lang="en-US" sz="3245">
                <a:solidFill>
                  <a:srgbClr val="000000"/>
                </a:solidFill>
                <a:latin typeface="Raleway"/>
                <a:ea typeface="Raleway"/>
                <a:cs typeface="Raleway"/>
                <a:sym typeface="Raleway"/>
              </a:rPr>
              <a:t> pour </a:t>
            </a:r>
            <a:r>
              <a:rPr lang="en-US" sz="3245" b="1">
                <a:solidFill>
                  <a:srgbClr val="000000"/>
                </a:solidFill>
                <a:latin typeface="Raleway Bold"/>
                <a:ea typeface="Raleway Bold"/>
                <a:cs typeface="Raleway Bold"/>
                <a:sym typeface="Raleway Bold"/>
              </a:rPr>
              <a:t>réduire le temps</a:t>
            </a:r>
            <a:r>
              <a:rPr lang="en-US" sz="3245">
                <a:solidFill>
                  <a:srgbClr val="000000"/>
                </a:solidFill>
                <a:latin typeface="Raleway"/>
                <a:ea typeface="Raleway"/>
                <a:cs typeface="Raleway"/>
                <a:sym typeface="Raleway"/>
              </a:rPr>
              <a:t> jusqu’à la victime ?</a:t>
            </a:r>
          </a:p>
        </p:txBody>
      </p:sp>
      <p:sp>
        <p:nvSpPr>
          <p:cNvPr id="9" name="Freeform 9"/>
          <p:cNvSpPr/>
          <p:nvPr/>
        </p:nvSpPr>
        <p:spPr>
          <a:xfrm>
            <a:off x="914400" y="6344673"/>
            <a:ext cx="2736661" cy="2657982"/>
          </a:xfrm>
          <a:custGeom>
            <a:avLst/>
            <a:gdLst/>
            <a:ahLst/>
            <a:cxnLst/>
            <a:rect l="l" t="t" r="r" b="b"/>
            <a:pathLst>
              <a:path w="2736661" h="2657982">
                <a:moveTo>
                  <a:pt x="0" y="0"/>
                </a:moveTo>
                <a:lnTo>
                  <a:pt x="2736661" y="0"/>
                </a:lnTo>
                <a:lnTo>
                  <a:pt x="2736661" y="2657982"/>
                </a:lnTo>
                <a:lnTo>
                  <a:pt x="0" y="2657982"/>
                </a:lnTo>
                <a:lnTo>
                  <a:pt x="0" y="0"/>
                </a:lnTo>
                <a:close/>
              </a:path>
            </a:pathLst>
          </a:custGeom>
          <a:blipFill>
            <a:blip r:embed="rId10"/>
            <a:stretch>
              <a:fillRect/>
            </a:stretch>
          </a:blipFill>
        </p:spPr>
        <p:txBody>
          <a:bodyPr/>
          <a:lstStyle/>
          <a:p>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1056186" y="3563717"/>
            <a:ext cx="12407763" cy="4825043"/>
          </a:xfrm>
          <a:prstGeom prst="rect">
            <a:avLst/>
          </a:prstGeom>
        </p:spPr>
        <p:txBody>
          <a:bodyPr lIns="0" tIns="0" rIns="0" bIns="0" rtlCol="0" anchor="t">
            <a:spAutoFit/>
          </a:bodyPr>
          <a:lstStyle/>
          <a:p>
            <a:pPr marL="638851" lvl="1" indent="-319425" algn="l">
              <a:lnSpc>
                <a:spcPts val="5533"/>
              </a:lnSpc>
              <a:buFont typeface="Arial"/>
              <a:buChar char="•"/>
            </a:pPr>
            <a:r>
              <a:rPr lang="en-US" sz="2959">
                <a:solidFill>
                  <a:srgbClr val="000000"/>
                </a:solidFill>
                <a:latin typeface="Raleway"/>
                <a:ea typeface="Raleway"/>
                <a:cs typeface="Raleway"/>
                <a:sym typeface="Raleway"/>
              </a:rPr>
              <a:t>Robert a été victime d’un </a:t>
            </a:r>
            <a:r>
              <a:rPr lang="en-US" sz="2959" b="1">
                <a:solidFill>
                  <a:srgbClr val="000000"/>
                </a:solidFill>
                <a:latin typeface="Raleway Bold"/>
                <a:ea typeface="Raleway Bold"/>
                <a:cs typeface="Raleway Bold"/>
                <a:sym typeface="Raleway Bold"/>
              </a:rPr>
              <a:t>syndrome coronarien aigu</a:t>
            </a:r>
            <a:r>
              <a:rPr lang="en-US" sz="2959">
                <a:solidFill>
                  <a:srgbClr val="000000"/>
                </a:solidFill>
                <a:latin typeface="Raleway"/>
                <a:ea typeface="Raleway"/>
                <a:cs typeface="Raleway"/>
                <a:sym typeface="Raleway"/>
              </a:rPr>
              <a:t>,</a:t>
            </a:r>
          </a:p>
          <a:p>
            <a:pPr marL="638851" lvl="1" indent="-319425" algn="l">
              <a:lnSpc>
                <a:spcPts val="5533"/>
              </a:lnSpc>
              <a:buFont typeface="Arial"/>
              <a:buChar char="•"/>
            </a:pPr>
            <a:r>
              <a:rPr lang="en-US" sz="2959">
                <a:solidFill>
                  <a:srgbClr val="000000"/>
                </a:solidFill>
                <a:latin typeface="Raleway"/>
                <a:ea typeface="Raleway"/>
                <a:cs typeface="Raleway"/>
                <a:sym typeface="Raleway"/>
              </a:rPr>
              <a:t>C’est à dire une </a:t>
            </a:r>
            <a:r>
              <a:rPr lang="en-US" sz="2959" b="1">
                <a:solidFill>
                  <a:srgbClr val="000000"/>
                </a:solidFill>
                <a:latin typeface="Raleway Bold"/>
                <a:ea typeface="Raleway Bold"/>
                <a:cs typeface="Raleway Bold"/>
                <a:sym typeface="Raleway Bold"/>
              </a:rPr>
              <a:t>crise cardiaque</a:t>
            </a:r>
            <a:r>
              <a:rPr lang="en-US" sz="2959">
                <a:solidFill>
                  <a:srgbClr val="000000"/>
                </a:solidFill>
                <a:latin typeface="Raleway"/>
                <a:ea typeface="Raleway"/>
                <a:cs typeface="Raleway"/>
                <a:sym typeface="Raleway"/>
              </a:rPr>
              <a:t>,</a:t>
            </a:r>
          </a:p>
          <a:p>
            <a:pPr marL="638851" lvl="1" indent="-319425" algn="l">
              <a:lnSpc>
                <a:spcPts val="5533"/>
              </a:lnSpc>
              <a:buFont typeface="Arial"/>
              <a:buChar char="•"/>
            </a:pPr>
            <a:r>
              <a:rPr lang="en-US" sz="2959">
                <a:solidFill>
                  <a:srgbClr val="000000"/>
                </a:solidFill>
                <a:latin typeface="Raleway"/>
                <a:ea typeface="Raleway"/>
                <a:cs typeface="Raleway"/>
                <a:sym typeface="Raleway"/>
              </a:rPr>
              <a:t>C’est à dire que : </a:t>
            </a:r>
          </a:p>
          <a:p>
            <a:pPr marL="1277702" lvl="2" indent="-425901" algn="l">
              <a:lnSpc>
                <a:spcPts val="5533"/>
              </a:lnSpc>
              <a:buFont typeface="Arial"/>
              <a:buChar char="⚬"/>
            </a:pPr>
            <a:r>
              <a:rPr lang="en-US" sz="2959">
                <a:solidFill>
                  <a:srgbClr val="000000"/>
                </a:solidFill>
                <a:latin typeface="Raleway"/>
                <a:ea typeface="Raleway"/>
                <a:cs typeface="Raleway"/>
                <a:sym typeface="Raleway"/>
              </a:rPr>
              <a:t>2 minutes de marche de plus,</a:t>
            </a:r>
          </a:p>
          <a:p>
            <a:pPr marL="1277702" lvl="2" indent="-425901" algn="l">
              <a:lnSpc>
                <a:spcPts val="5533"/>
              </a:lnSpc>
              <a:buFont typeface="Arial"/>
              <a:buChar char="⚬"/>
            </a:pPr>
            <a:r>
              <a:rPr lang="en-US" sz="2959">
                <a:solidFill>
                  <a:srgbClr val="000000"/>
                </a:solidFill>
                <a:latin typeface="Raleway"/>
                <a:ea typeface="Raleway"/>
                <a:cs typeface="Raleway"/>
                <a:sym typeface="Raleway"/>
              </a:rPr>
              <a:t>un appel 10 minutes plus tard,</a:t>
            </a:r>
          </a:p>
          <a:p>
            <a:pPr marL="1277702" lvl="2" indent="-425901" algn="l">
              <a:lnSpc>
                <a:spcPts val="5533"/>
              </a:lnSpc>
              <a:buFont typeface="Arial"/>
              <a:buChar char="⚬"/>
            </a:pPr>
            <a:r>
              <a:rPr lang="en-US" sz="2959">
                <a:solidFill>
                  <a:srgbClr val="000000"/>
                </a:solidFill>
                <a:latin typeface="Raleway"/>
                <a:ea typeface="Raleway"/>
                <a:cs typeface="Raleway"/>
                <a:sym typeface="Raleway"/>
              </a:rPr>
              <a:t>ou 10 minutes de délai des secours perdus sur le site,</a:t>
            </a:r>
          </a:p>
          <a:p>
            <a:pPr marL="1916552" lvl="3" indent="-479138" algn="l">
              <a:lnSpc>
                <a:spcPts val="5533"/>
              </a:lnSpc>
              <a:buFont typeface="Arial"/>
              <a:buChar char="￭"/>
            </a:pPr>
            <a:r>
              <a:rPr lang="en-US" sz="2959" b="1">
                <a:solidFill>
                  <a:srgbClr val="DD261A"/>
                </a:solidFill>
                <a:latin typeface="Raleway Bold"/>
                <a:ea typeface="Raleway Bold"/>
                <a:cs typeface="Raleway Bold"/>
                <a:sym typeface="Raleway Bold"/>
              </a:rPr>
              <a:t>Robert mourrait dans son open space.</a:t>
            </a:r>
          </a:p>
        </p:txBody>
      </p:sp>
      <p:sp>
        <p:nvSpPr>
          <p:cNvPr id="5" name="TextBox 5"/>
          <p:cNvSpPr txBox="1"/>
          <p:nvPr/>
        </p:nvSpPr>
        <p:spPr>
          <a:xfrm>
            <a:off x="3151433" y="526707"/>
            <a:ext cx="11985133" cy="1864886"/>
          </a:xfrm>
          <a:prstGeom prst="rect">
            <a:avLst/>
          </a:prstGeom>
        </p:spPr>
        <p:txBody>
          <a:bodyPr lIns="0" tIns="0" rIns="0" bIns="0" rtlCol="0" anchor="t">
            <a:spAutoFit/>
          </a:bodyPr>
          <a:lstStyle/>
          <a:p>
            <a:pPr algn="ctr">
              <a:lnSpc>
                <a:spcPts val="7239"/>
              </a:lnSpc>
            </a:pPr>
            <a:r>
              <a:rPr lang="en-US" sz="6894" b="1">
                <a:solidFill>
                  <a:srgbClr val="000000"/>
                </a:solidFill>
                <a:latin typeface="Quicksand Bold"/>
                <a:ea typeface="Quicksand Bold"/>
                <a:cs typeface="Quicksand Bold"/>
                <a:sym typeface="Quicksand Bold"/>
              </a:rPr>
              <a:t>ROBERT ALENVERS </a:t>
            </a:r>
          </a:p>
          <a:p>
            <a:pPr algn="ctr">
              <a:lnSpc>
                <a:spcPts val="7239"/>
              </a:lnSpc>
            </a:pPr>
            <a:r>
              <a:rPr lang="en-US" sz="6894" b="1">
                <a:solidFill>
                  <a:srgbClr val="000000"/>
                </a:solidFill>
                <a:latin typeface="Quicksand Bold"/>
                <a:ea typeface="Quicksand Bold"/>
                <a:cs typeface="Quicksand Bold"/>
                <a:sym typeface="Quicksand Bold"/>
              </a:rPr>
              <a:t>EST SAUVÉ</a:t>
            </a:r>
          </a:p>
        </p:txBody>
      </p:sp>
      <p:sp>
        <p:nvSpPr>
          <p:cNvPr id="6" name="Freeform 6"/>
          <p:cNvSpPr/>
          <p:nvPr/>
        </p:nvSpPr>
        <p:spPr>
          <a:xfrm>
            <a:off x="12664567" y="6537274"/>
            <a:ext cx="3869055" cy="3869055"/>
          </a:xfrm>
          <a:custGeom>
            <a:avLst/>
            <a:gdLst/>
            <a:ahLst/>
            <a:cxnLst/>
            <a:rect l="l" t="t" r="r" b="b"/>
            <a:pathLst>
              <a:path w="3869055" h="3869055">
                <a:moveTo>
                  <a:pt x="0" y="0"/>
                </a:moveTo>
                <a:lnTo>
                  <a:pt x="3869055" y="0"/>
                </a:lnTo>
                <a:lnTo>
                  <a:pt x="3869055" y="3869055"/>
                </a:lnTo>
                <a:lnTo>
                  <a:pt x="0" y="3869055"/>
                </a:lnTo>
                <a:lnTo>
                  <a:pt x="0" y="0"/>
                </a:lnTo>
                <a:close/>
              </a:path>
            </a:pathLst>
          </a:custGeom>
          <a:blipFill>
            <a:blip r:embed="rId6"/>
            <a:stretch>
              <a:fillRect/>
            </a:stretch>
          </a:blipFill>
        </p:spPr>
        <p:txBody>
          <a:bodyPr/>
          <a:lstStyle/>
          <a:p>
            <a:endParaRPr lang="fr-FR"/>
          </a:p>
        </p:txBody>
      </p:sp>
      <p:sp>
        <p:nvSpPr>
          <p:cNvPr id="7" name="TextBox 7"/>
          <p:cNvSpPr txBox="1"/>
          <p:nvPr/>
        </p:nvSpPr>
        <p:spPr>
          <a:xfrm>
            <a:off x="13229550" y="4957216"/>
            <a:ext cx="3192790" cy="1406525"/>
          </a:xfrm>
          <a:prstGeom prst="rect">
            <a:avLst/>
          </a:prstGeom>
        </p:spPr>
        <p:txBody>
          <a:bodyPr lIns="0" tIns="0" rIns="0" bIns="0" rtlCol="0" anchor="t">
            <a:spAutoFit/>
          </a:bodyPr>
          <a:lstStyle/>
          <a:p>
            <a:pPr algn="r">
              <a:lnSpc>
                <a:spcPts val="2800"/>
              </a:lnSpc>
            </a:pPr>
            <a:r>
              <a:rPr lang="en-US" sz="2000">
                <a:solidFill>
                  <a:srgbClr val="000000"/>
                </a:solidFill>
                <a:latin typeface="More Sugar"/>
                <a:ea typeface="More Sugar"/>
                <a:cs typeface="More Sugar"/>
                <a:sym typeface="More Sugar"/>
              </a:rPr>
              <a:t>VA FALLOIR ECOUTER VOTRE INFIRMIERE D’ENTREPRISE</a:t>
            </a:r>
          </a:p>
          <a:p>
            <a:pPr algn="r">
              <a:lnSpc>
                <a:spcPts val="2800"/>
              </a:lnSpc>
              <a:spcBef>
                <a:spcPct val="0"/>
              </a:spcBef>
            </a:pPr>
            <a:r>
              <a:rPr lang="en-US" sz="2000">
                <a:solidFill>
                  <a:srgbClr val="000000"/>
                </a:solidFill>
                <a:latin typeface="More Sugar"/>
                <a:ea typeface="More Sugar"/>
                <a:cs typeface="More Sugar"/>
                <a:sym typeface="More Sugar"/>
              </a:rPr>
              <a:t>MAINTENANT</a:t>
            </a:r>
          </a:p>
        </p:txBody>
      </p:sp>
      <p:sp>
        <p:nvSpPr>
          <p:cNvPr id="8" name="TextBox 8"/>
          <p:cNvSpPr txBox="1"/>
          <p:nvPr/>
        </p:nvSpPr>
        <p:spPr>
          <a:xfrm>
            <a:off x="11406305" y="8273364"/>
            <a:ext cx="3192790" cy="349250"/>
          </a:xfrm>
          <a:prstGeom prst="rect">
            <a:avLst/>
          </a:prstGeom>
        </p:spPr>
        <p:txBody>
          <a:bodyPr lIns="0" tIns="0" rIns="0" bIns="0" rtlCol="0" anchor="t">
            <a:spAutoFit/>
          </a:bodyPr>
          <a:lstStyle/>
          <a:p>
            <a:pPr algn="l">
              <a:lnSpc>
                <a:spcPts val="2800"/>
              </a:lnSpc>
              <a:spcBef>
                <a:spcPct val="0"/>
              </a:spcBef>
            </a:pPr>
            <a:r>
              <a:rPr lang="en-US" sz="2000">
                <a:solidFill>
                  <a:srgbClr val="000000"/>
                </a:solidFill>
                <a:latin typeface="More Sugar"/>
                <a:ea typeface="More Sugar"/>
                <a:cs typeface="More Sugar"/>
                <a:sym typeface="More Sugar"/>
              </a:rPr>
              <a:t>D’ACCORD.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
        <p:nvSpPr>
          <p:cNvPr id="3" name="TextBox 3"/>
          <p:cNvSpPr txBox="1"/>
          <p:nvPr/>
        </p:nvSpPr>
        <p:spPr>
          <a:xfrm>
            <a:off x="2249350" y="3465629"/>
            <a:ext cx="13657910" cy="6534203"/>
          </a:xfrm>
          <a:prstGeom prst="rect">
            <a:avLst/>
          </a:prstGeom>
        </p:spPr>
        <p:txBody>
          <a:bodyPr lIns="0" tIns="0" rIns="0" bIns="0" rtlCol="0" anchor="t">
            <a:spAutoFit/>
          </a:bodyPr>
          <a:lstStyle/>
          <a:p>
            <a:pPr algn="l">
              <a:lnSpc>
                <a:spcPts val="6069"/>
              </a:lnSpc>
            </a:pPr>
            <a:r>
              <a:rPr lang="en-US" sz="3245">
                <a:solidFill>
                  <a:srgbClr val="000000"/>
                </a:solidFill>
                <a:latin typeface="Raleway"/>
                <a:ea typeface="Raleway"/>
                <a:cs typeface="Raleway"/>
                <a:sym typeface="Raleway"/>
              </a:rPr>
              <a:t>J’ai des </a:t>
            </a:r>
            <a:r>
              <a:rPr lang="en-US" sz="3245" b="1">
                <a:solidFill>
                  <a:srgbClr val="000000"/>
                </a:solidFill>
                <a:latin typeface="Raleway Bold"/>
                <a:ea typeface="Raleway Bold"/>
                <a:cs typeface="Raleway Bold"/>
                <a:sym typeface="Raleway Bold"/>
              </a:rPr>
              <a:t>SST présents &amp; équipés à 1 minute max </a:t>
            </a:r>
            <a:r>
              <a:rPr lang="en-US" sz="3245">
                <a:solidFill>
                  <a:srgbClr val="000000"/>
                </a:solidFill>
                <a:latin typeface="Raleway"/>
                <a:ea typeface="Raleway"/>
                <a:cs typeface="Raleway"/>
                <a:sym typeface="Raleway"/>
              </a:rPr>
              <a:t>de toute victime + Appel du 15 avec bilan dans les 3 minutes</a:t>
            </a:r>
          </a:p>
          <a:p>
            <a:pPr algn="l">
              <a:lnSpc>
                <a:spcPts val="1955"/>
              </a:lnSpc>
            </a:pPr>
            <a:endParaRPr lang="en-US" sz="3245">
              <a:solidFill>
                <a:srgbClr val="000000"/>
              </a:solidFill>
              <a:latin typeface="Raleway"/>
              <a:ea typeface="Raleway"/>
              <a:cs typeface="Raleway"/>
              <a:sym typeface="Raleway"/>
            </a:endParaRPr>
          </a:p>
          <a:p>
            <a:pPr algn="l">
              <a:lnSpc>
                <a:spcPts val="6069"/>
              </a:lnSpc>
            </a:pPr>
            <a:r>
              <a:rPr lang="en-US" sz="3245">
                <a:solidFill>
                  <a:srgbClr val="000000"/>
                </a:solidFill>
                <a:latin typeface="Raleway"/>
                <a:ea typeface="Raleway"/>
                <a:cs typeface="Raleway"/>
                <a:sym typeface="Raleway"/>
              </a:rPr>
              <a:t>J’ai des </a:t>
            </a:r>
            <a:r>
              <a:rPr lang="en-US" sz="3245" b="1">
                <a:solidFill>
                  <a:srgbClr val="000000"/>
                </a:solidFill>
                <a:latin typeface="Raleway Bold"/>
                <a:ea typeface="Raleway Bold"/>
                <a:cs typeface="Raleway Bold"/>
                <a:sym typeface="Raleway Bold"/>
              </a:rPr>
              <a:t>responsables capables de donner une FDS et de préparer l’arrivée des secours </a:t>
            </a:r>
            <a:r>
              <a:rPr lang="en-US" sz="3245">
                <a:solidFill>
                  <a:srgbClr val="000000"/>
                </a:solidFill>
                <a:latin typeface="Raleway"/>
                <a:ea typeface="Raleway"/>
                <a:cs typeface="Raleway"/>
                <a:sym typeface="Raleway"/>
              </a:rPr>
              <a:t>(guides secours, sécurité)</a:t>
            </a:r>
          </a:p>
          <a:p>
            <a:pPr algn="l">
              <a:lnSpc>
                <a:spcPts val="1955"/>
              </a:lnSpc>
            </a:pPr>
            <a:endParaRPr lang="en-US" sz="3245">
              <a:solidFill>
                <a:srgbClr val="000000"/>
              </a:solidFill>
              <a:latin typeface="Raleway"/>
              <a:ea typeface="Raleway"/>
              <a:cs typeface="Raleway"/>
              <a:sym typeface="Raleway"/>
            </a:endParaRPr>
          </a:p>
          <a:p>
            <a:pPr algn="l">
              <a:lnSpc>
                <a:spcPts val="6069"/>
              </a:lnSpc>
            </a:pPr>
            <a:r>
              <a:rPr lang="en-US" sz="3245">
                <a:solidFill>
                  <a:srgbClr val="000000"/>
                </a:solidFill>
                <a:latin typeface="Raleway"/>
                <a:ea typeface="Raleway"/>
                <a:cs typeface="Raleway"/>
                <a:sym typeface="Raleway"/>
              </a:rPr>
              <a:t>Les secours extérieurs </a:t>
            </a:r>
            <a:r>
              <a:rPr lang="en-US" sz="3245" b="1">
                <a:solidFill>
                  <a:srgbClr val="000000"/>
                </a:solidFill>
                <a:latin typeface="Raleway Bold"/>
                <a:ea typeface="Raleway Bold"/>
                <a:cs typeface="Raleway Bold"/>
                <a:sym typeface="Raleway Bold"/>
              </a:rPr>
              <a:t>ne perdent pas 1 minute</a:t>
            </a:r>
            <a:r>
              <a:rPr lang="en-US" sz="3245">
                <a:solidFill>
                  <a:srgbClr val="000000"/>
                </a:solidFill>
                <a:latin typeface="Raleway"/>
                <a:ea typeface="Raleway"/>
                <a:cs typeface="Raleway"/>
                <a:sym typeface="Raleway"/>
              </a:rPr>
              <a:t> pour accèder à la victime.</a:t>
            </a:r>
          </a:p>
          <a:p>
            <a:pPr algn="l">
              <a:lnSpc>
                <a:spcPts val="6069"/>
              </a:lnSpc>
            </a:pPr>
            <a:r>
              <a:rPr lang="en-US" sz="3245">
                <a:solidFill>
                  <a:srgbClr val="000000"/>
                </a:solidFill>
                <a:latin typeface="Raleway"/>
                <a:ea typeface="Raleway"/>
                <a:cs typeface="Raleway"/>
                <a:sym typeface="Raleway"/>
              </a:rPr>
              <a:t>En TT : Mes SST peuvent avoir </a:t>
            </a:r>
            <a:r>
              <a:rPr lang="en-US" sz="3245" b="1">
                <a:solidFill>
                  <a:srgbClr val="000000"/>
                </a:solidFill>
                <a:latin typeface="Raleway Bold"/>
                <a:ea typeface="Raleway Bold"/>
                <a:cs typeface="Raleway Bold"/>
                <a:sym typeface="Raleway Bold"/>
              </a:rPr>
              <a:t>rapidement accès aux adresses</a:t>
            </a:r>
            <a:r>
              <a:rPr lang="en-US" sz="3245">
                <a:solidFill>
                  <a:srgbClr val="000000"/>
                </a:solidFill>
                <a:latin typeface="Raleway"/>
                <a:ea typeface="Raleway"/>
                <a:cs typeface="Raleway"/>
                <a:sym typeface="Raleway"/>
              </a:rPr>
              <a:t> pour orienter le 15 si besoin.</a:t>
            </a:r>
          </a:p>
        </p:txBody>
      </p:sp>
      <p:sp>
        <p:nvSpPr>
          <p:cNvPr id="4" name="Freeform 4"/>
          <p:cNvSpPr/>
          <p:nvPr/>
        </p:nvSpPr>
        <p:spPr>
          <a:xfrm rot="4650846">
            <a:off x="12986160" y="3353873"/>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grpSp>
        <p:nvGrpSpPr>
          <p:cNvPr id="5" name="Group 5"/>
          <p:cNvGrpSpPr/>
          <p:nvPr/>
        </p:nvGrpSpPr>
        <p:grpSpPr>
          <a:xfrm rot="-5400000">
            <a:off x="16733433" y="-963345"/>
            <a:ext cx="3582708" cy="5713390"/>
            <a:chOff x="0" y="0"/>
            <a:chExt cx="4776944" cy="7617853"/>
          </a:xfrm>
        </p:grpSpPr>
        <p:sp>
          <p:nvSpPr>
            <p:cNvPr id="6" name="Freeform 6"/>
            <p:cNvSpPr/>
            <p:nvPr/>
          </p:nvSpPr>
          <p:spPr>
            <a:xfrm>
              <a:off x="0" y="0"/>
              <a:ext cx="2237744" cy="7617853"/>
            </a:xfrm>
            <a:custGeom>
              <a:avLst/>
              <a:gdLst/>
              <a:ahLst/>
              <a:cxnLst/>
              <a:rect l="l" t="t" r="r" b="b"/>
              <a:pathLst>
                <a:path w="2237744" h="7617853">
                  <a:moveTo>
                    <a:pt x="0" y="0"/>
                  </a:moveTo>
                  <a:lnTo>
                    <a:pt x="2237744" y="0"/>
                  </a:lnTo>
                  <a:lnTo>
                    <a:pt x="2237744" y="7617853"/>
                  </a:lnTo>
                  <a:lnTo>
                    <a:pt x="0" y="7617853"/>
                  </a:lnTo>
                  <a:lnTo>
                    <a:pt x="0" y="0"/>
                  </a:lnTo>
                  <a:close/>
                </a:path>
              </a:pathLst>
            </a:custGeom>
            <a:blipFill>
              <a:blip r:embed="rId5"/>
              <a:stretch>
                <a:fillRect/>
              </a:stretch>
            </a:blipFill>
          </p:spPr>
          <p:txBody>
            <a:bodyPr/>
            <a:lstStyle/>
            <a:p>
              <a:endParaRPr lang="fr-FR"/>
            </a:p>
          </p:txBody>
        </p:sp>
        <p:sp>
          <p:nvSpPr>
            <p:cNvPr id="7" name="Freeform 7"/>
            <p:cNvSpPr/>
            <p:nvPr/>
          </p:nvSpPr>
          <p:spPr>
            <a:xfrm>
              <a:off x="2545548" y="0"/>
              <a:ext cx="2231396" cy="7617853"/>
            </a:xfrm>
            <a:custGeom>
              <a:avLst/>
              <a:gdLst/>
              <a:ahLst/>
              <a:cxnLst/>
              <a:rect l="l" t="t" r="r" b="b"/>
              <a:pathLst>
                <a:path w="2231396" h="7617853">
                  <a:moveTo>
                    <a:pt x="0" y="0"/>
                  </a:moveTo>
                  <a:lnTo>
                    <a:pt x="2231396" y="0"/>
                  </a:lnTo>
                  <a:lnTo>
                    <a:pt x="2231396" y="7617853"/>
                  </a:lnTo>
                  <a:lnTo>
                    <a:pt x="0" y="7617853"/>
                  </a:lnTo>
                  <a:lnTo>
                    <a:pt x="0" y="0"/>
                  </a:lnTo>
                  <a:close/>
                </a:path>
              </a:pathLst>
            </a:custGeom>
            <a:blipFill>
              <a:blip r:embed="rId6"/>
              <a:stretch>
                <a:fillRect/>
              </a:stretch>
            </a:blipFill>
          </p:spPr>
          <p:txBody>
            <a:bodyPr/>
            <a:lstStyle/>
            <a:p>
              <a:endParaRPr lang="fr-FR"/>
            </a:p>
          </p:txBody>
        </p:sp>
      </p:grpSp>
      <p:sp>
        <p:nvSpPr>
          <p:cNvPr id="8" name="Freeform 8"/>
          <p:cNvSpPr/>
          <p:nvPr/>
        </p:nvSpPr>
        <p:spPr>
          <a:xfrm>
            <a:off x="1545145" y="3924935"/>
            <a:ext cx="523510" cy="671885"/>
          </a:xfrm>
          <a:custGeom>
            <a:avLst/>
            <a:gdLst/>
            <a:ahLst/>
            <a:cxnLst/>
            <a:rect l="l" t="t" r="r" b="b"/>
            <a:pathLst>
              <a:path w="523510" h="671885">
                <a:moveTo>
                  <a:pt x="0" y="0"/>
                </a:moveTo>
                <a:lnTo>
                  <a:pt x="523510" y="0"/>
                </a:lnTo>
                <a:lnTo>
                  <a:pt x="523510" y="671885"/>
                </a:lnTo>
                <a:lnTo>
                  <a:pt x="0" y="6718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9" name="TextBox 9"/>
          <p:cNvSpPr txBox="1"/>
          <p:nvPr/>
        </p:nvSpPr>
        <p:spPr>
          <a:xfrm>
            <a:off x="2906829" y="854571"/>
            <a:ext cx="12342951" cy="2144234"/>
          </a:xfrm>
          <a:prstGeom prst="rect">
            <a:avLst/>
          </a:prstGeom>
        </p:spPr>
        <p:txBody>
          <a:bodyPr lIns="0" tIns="0" rIns="0" bIns="0" rtlCol="0" anchor="t">
            <a:spAutoFit/>
          </a:bodyPr>
          <a:lstStyle/>
          <a:p>
            <a:pPr algn="ctr">
              <a:lnSpc>
                <a:spcPts val="8353"/>
              </a:lnSpc>
            </a:pPr>
            <a:r>
              <a:rPr lang="en-US" sz="7594" b="1">
                <a:solidFill>
                  <a:srgbClr val="000000"/>
                </a:solidFill>
                <a:latin typeface="Quicksand Bold"/>
                <a:ea typeface="Quicksand Bold"/>
                <a:cs typeface="Quicksand Bold"/>
                <a:sym typeface="Quicksand Bold"/>
              </a:rPr>
              <a:t>LA CHECK-LIST ORGANISATION SECOURS</a:t>
            </a:r>
          </a:p>
        </p:txBody>
      </p:sp>
      <p:sp>
        <p:nvSpPr>
          <p:cNvPr id="10" name="TextBox 10"/>
          <p:cNvSpPr txBox="1"/>
          <p:nvPr/>
        </p:nvSpPr>
        <p:spPr>
          <a:xfrm>
            <a:off x="16239663" y="3877310"/>
            <a:ext cx="1731059" cy="2111375"/>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 LE PROCESSUS “EI GRAVE” (AU PROCHAIN TOTEM)</a:t>
            </a:r>
          </a:p>
        </p:txBody>
      </p:sp>
      <p:sp>
        <p:nvSpPr>
          <p:cNvPr id="11" name="Freeform 11"/>
          <p:cNvSpPr/>
          <p:nvPr/>
        </p:nvSpPr>
        <p:spPr>
          <a:xfrm>
            <a:off x="1545145" y="5566497"/>
            <a:ext cx="523510" cy="671885"/>
          </a:xfrm>
          <a:custGeom>
            <a:avLst/>
            <a:gdLst/>
            <a:ahLst/>
            <a:cxnLst/>
            <a:rect l="l" t="t" r="r" b="b"/>
            <a:pathLst>
              <a:path w="523510" h="671885">
                <a:moveTo>
                  <a:pt x="0" y="0"/>
                </a:moveTo>
                <a:lnTo>
                  <a:pt x="523510" y="0"/>
                </a:lnTo>
                <a:lnTo>
                  <a:pt x="523510" y="671885"/>
                </a:lnTo>
                <a:lnTo>
                  <a:pt x="0" y="6718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2" name="Freeform 12"/>
          <p:cNvSpPr/>
          <p:nvPr/>
        </p:nvSpPr>
        <p:spPr>
          <a:xfrm>
            <a:off x="1545145" y="7442157"/>
            <a:ext cx="523510" cy="671885"/>
          </a:xfrm>
          <a:custGeom>
            <a:avLst/>
            <a:gdLst/>
            <a:ahLst/>
            <a:cxnLst/>
            <a:rect l="l" t="t" r="r" b="b"/>
            <a:pathLst>
              <a:path w="523510" h="671885">
                <a:moveTo>
                  <a:pt x="0" y="0"/>
                </a:moveTo>
                <a:lnTo>
                  <a:pt x="523510" y="0"/>
                </a:lnTo>
                <a:lnTo>
                  <a:pt x="523510" y="671884"/>
                </a:lnTo>
                <a:lnTo>
                  <a:pt x="0" y="6718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3" name="Freeform 13"/>
          <p:cNvSpPr/>
          <p:nvPr/>
        </p:nvSpPr>
        <p:spPr>
          <a:xfrm>
            <a:off x="1545145" y="8922358"/>
            <a:ext cx="523510" cy="671885"/>
          </a:xfrm>
          <a:custGeom>
            <a:avLst/>
            <a:gdLst/>
            <a:ahLst/>
            <a:cxnLst/>
            <a:rect l="l" t="t" r="r" b="b"/>
            <a:pathLst>
              <a:path w="523510" h="671885">
                <a:moveTo>
                  <a:pt x="0" y="0"/>
                </a:moveTo>
                <a:lnTo>
                  <a:pt x="523510" y="0"/>
                </a:lnTo>
                <a:lnTo>
                  <a:pt x="523510" y="671884"/>
                </a:lnTo>
                <a:lnTo>
                  <a:pt x="0" y="6718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128395" y="3138117"/>
            <a:ext cx="10680471" cy="6800903"/>
          </a:xfrm>
          <a:prstGeom prst="rect">
            <a:avLst/>
          </a:prstGeom>
        </p:spPr>
        <p:txBody>
          <a:bodyPr lIns="0" tIns="0" rIns="0" bIns="0" rtlCol="0" anchor="t">
            <a:spAutoFit/>
          </a:bodyPr>
          <a:lstStyle/>
          <a:p>
            <a:pPr marL="700734" lvl="1" indent="-350367" algn="l">
              <a:lnSpc>
                <a:spcPts val="6069"/>
              </a:lnSpc>
              <a:buFont typeface="Arial"/>
              <a:buChar char="•"/>
            </a:pPr>
            <a:r>
              <a:rPr lang="en-US" sz="3245">
                <a:solidFill>
                  <a:srgbClr val="000000"/>
                </a:solidFill>
                <a:latin typeface="Raleway"/>
                <a:ea typeface="Raleway"/>
                <a:cs typeface="Raleway"/>
                <a:sym typeface="Raleway"/>
              </a:rPr>
              <a:t>Des </a:t>
            </a:r>
            <a:r>
              <a:rPr lang="en-US" sz="3245" b="1">
                <a:solidFill>
                  <a:srgbClr val="000000"/>
                </a:solidFill>
                <a:latin typeface="Raleway Bold"/>
                <a:ea typeface="Raleway Bold"/>
                <a:cs typeface="Raleway Bold"/>
                <a:sym typeface="Raleway Bold"/>
              </a:rPr>
              <a:t>gants</a:t>
            </a:r>
          </a:p>
          <a:p>
            <a:pPr marL="700734" lvl="1" indent="-350367" algn="l">
              <a:lnSpc>
                <a:spcPts val="6069"/>
              </a:lnSpc>
              <a:buFont typeface="Arial"/>
              <a:buChar char="•"/>
            </a:pPr>
            <a:r>
              <a:rPr lang="en-US" sz="3245" b="1">
                <a:solidFill>
                  <a:srgbClr val="000000"/>
                </a:solidFill>
                <a:latin typeface="Raleway Bold"/>
                <a:ea typeface="Raleway Bold"/>
                <a:cs typeface="Raleway Bold"/>
                <a:sym typeface="Raleway Bold"/>
              </a:rPr>
              <a:t>De l’eau et du savon</a:t>
            </a:r>
          </a:p>
          <a:p>
            <a:pPr marL="700734" lvl="1" indent="-350367" algn="l">
              <a:lnSpc>
                <a:spcPts val="6069"/>
              </a:lnSpc>
              <a:buFont typeface="Arial"/>
              <a:buChar char="•"/>
            </a:pPr>
            <a:r>
              <a:rPr lang="en-US" sz="3245">
                <a:solidFill>
                  <a:srgbClr val="000000"/>
                </a:solidFill>
                <a:latin typeface="Raleway"/>
                <a:ea typeface="Raleway"/>
                <a:cs typeface="Raleway"/>
                <a:sym typeface="Raleway"/>
              </a:rPr>
              <a:t>Couvertures de survie</a:t>
            </a:r>
          </a:p>
          <a:p>
            <a:pPr marL="700734" lvl="1" indent="-350367" algn="l">
              <a:lnSpc>
                <a:spcPts val="6069"/>
              </a:lnSpc>
              <a:buFont typeface="Arial"/>
              <a:buChar char="•"/>
            </a:pPr>
            <a:r>
              <a:rPr lang="en-US" sz="3245">
                <a:solidFill>
                  <a:srgbClr val="000000"/>
                </a:solidFill>
                <a:latin typeface="Raleway"/>
                <a:ea typeface="Raleway"/>
                <a:cs typeface="Raleway"/>
                <a:sym typeface="Raleway"/>
              </a:rPr>
              <a:t>Si risques mécaniques : CHU / Garrot tourniquet</a:t>
            </a:r>
          </a:p>
          <a:p>
            <a:pPr marL="700734" lvl="1" indent="-350367" algn="l">
              <a:lnSpc>
                <a:spcPts val="6069"/>
              </a:lnSpc>
              <a:buFont typeface="Arial"/>
              <a:buChar char="•"/>
            </a:pPr>
            <a:r>
              <a:rPr lang="en-US" sz="3245">
                <a:solidFill>
                  <a:srgbClr val="000000"/>
                </a:solidFill>
                <a:latin typeface="Raleway"/>
                <a:ea typeface="Raleway"/>
                <a:cs typeface="Raleway"/>
                <a:sym typeface="Raleway"/>
              </a:rPr>
              <a:t>Quelques </a:t>
            </a:r>
            <a:r>
              <a:rPr lang="en-US" sz="3245" u="sng">
                <a:solidFill>
                  <a:srgbClr val="000000"/>
                </a:solidFill>
                <a:latin typeface="Raleway"/>
                <a:ea typeface="Raleway"/>
                <a:cs typeface="Raleway"/>
                <a:sym typeface="Raleway"/>
              </a:rPr>
              <a:t>petits</a:t>
            </a:r>
            <a:r>
              <a:rPr lang="en-US" sz="3245">
                <a:solidFill>
                  <a:srgbClr val="000000"/>
                </a:solidFill>
                <a:latin typeface="Raleway"/>
                <a:ea typeface="Raleway"/>
                <a:cs typeface="Raleway"/>
                <a:sym typeface="Raleway"/>
              </a:rPr>
              <a:t> pansements, des compresses et des bandes cohésives</a:t>
            </a:r>
          </a:p>
          <a:p>
            <a:pPr algn="l">
              <a:lnSpc>
                <a:spcPts val="6069"/>
              </a:lnSpc>
            </a:pPr>
            <a:endParaRPr lang="en-US" sz="3245">
              <a:solidFill>
                <a:srgbClr val="000000"/>
              </a:solidFill>
              <a:latin typeface="Raleway"/>
              <a:ea typeface="Raleway"/>
              <a:cs typeface="Raleway"/>
              <a:sym typeface="Raleway"/>
            </a:endParaRPr>
          </a:p>
          <a:p>
            <a:pPr marL="0" lvl="0" indent="0" algn="l">
              <a:lnSpc>
                <a:spcPts val="6069"/>
              </a:lnSpc>
            </a:pPr>
            <a:r>
              <a:rPr lang="en-US" sz="3245">
                <a:solidFill>
                  <a:srgbClr val="000000"/>
                </a:solidFill>
                <a:latin typeface="Raleway"/>
                <a:ea typeface="Raleway"/>
                <a:cs typeface="Raleway"/>
                <a:sym typeface="Raleway"/>
              </a:rPr>
              <a:t>+ Préconisations Médecin du travail &amp; heures de formation associées</a:t>
            </a: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3456702" y="596863"/>
            <a:ext cx="12039134" cy="2645555"/>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LA TROUSSE DE SECOURS</a:t>
            </a:r>
          </a:p>
          <a:p>
            <a:pPr algn="ctr">
              <a:lnSpc>
                <a:spcPts val="10631"/>
              </a:lnSpc>
            </a:pPr>
            <a:r>
              <a:rPr lang="en-US" sz="7594" b="1">
                <a:solidFill>
                  <a:srgbClr val="000000"/>
                </a:solidFill>
                <a:latin typeface="Quicksand Bold"/>
                <a:ea typeface="Quicksand Bold"/>
                <a:cs typeface="Quicksand Bold"/>
                <a:sym typeface="Quicksand Bold"/>
              </a:rPr>
              <a:t>DES SST</a:t>
            </a:r>
          </a:p>
        </p:txBody>
      </p:sp>
      <p:sp>
        <p:nvSpPr>
          <p:cNvPr id="6" name="Freeform 6"/>
          <p:cNvSpPr/>
          <p:nvPr/>
        </p:nvSpPr>
        <p:spPr>
          <a:xfrm>
            <a:off x="13160945" y="4916007"/>
            <a:ext cx="4384599" cy="3989985"/>
          </a:xfrm>
          <a:custGeom>
            <a:avLst/>
            <a:gdLst/>
            <a:ahLst/>
            <a:cxnLst/>
            <a:rect l="l" t="t" r="r" b="b"/>
            <a:pathLst>
              <a:path w="4384599" h="3989985">
                <a:moveTo>
                  <a:pt x="0" y="0"/>
                </a:moveTo>
                <a:lnTo>
                  <a:pt x="4384599" y="0"/>
                </a:lnTo>
                <a:lnTo>
                  <a:pt x="4384599" y="3989985"/>
                </a:lnTo>
                <a:lnTo>
                  <a:pt x="0" y="3989985"/>
                </a:lnTo>
                <a:lnTo>
                  <a:pt x="0" y="0"/>
                </a:lnTo>
                <a:close/>
              </a:path>
            </a:pathLst>
          </a:custGeom>
          <a:blipFill>
            <a:blip r:embed="rId6"/>
            <a:stretch>
              <a:fillRect/>
            </a:stretch>
          </a:blipFill>
        </p:spPr>
        <p:txBody>
          <a:bodyPr/>
          <a:lstStyle/>
          <a:p>
            <a:endParaRPr lang="fr-FR"/>
          </a:p>
        </p:txBody>
      </p:sp>
      <p:sp>
        <p:nvSpPr>
          <p:cNvPr id="7" name="Freeform 7"/>
          <p:cNvSpPr/>
          <p:nvPr/>
        </p:nvSpPr>
        <p:spPr>
          <a:xfrm rot="8406591" flipH="1">
            <a:off x="13036668" y="3638141"/>
            <a:ext cx="1718148" cy="1333908"/>
          </a:xfrm>
          <a:custGeom>
            <a:avLst/>
            <a:gdLst/>
            <a:ahLst/>
            <a:cxnLst/>
            <a:rect l="l" t="t" r="r" b="b"/>
            <a:pathLst>
              <a:path w="1718148" h="1333908">
                <a:moveTo>
                  <a:pt x="1718148" y="0"/>
                </a:moveTo>
                <a:lnTo>
                  <a:pt x="0" y="0"/>
                </a:lnTo>
                <a:lnTo>
                  <a:pt x="0" y="1333908"/>
                </a:lnTo>
                <a:lnTo>
                  <a:pt x="1718148" y="1333908"/>
                </a:lnTo>
                <a:lnTo>
                  <a:pt x="1718148"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8" name="TextBox 8"/>
          <p:cNvSpPr txBox="1"/>
          <p:nvPr/>
        </p:nvSpPr>
        <p:spPr>
          <a:xfrm>
            <a:off x="13834183" y="2453904"/>
            <a:ext cx="4142946" cy="1758950"/>
          </a:xfrm>
          <a:prstGeom prst="rect">
            <a:avLst/>
          </a:prstGeom>
        </p:spPr>
        <p:txBody>
          <a:bodyPr lIns="0" tIns="0" rIns="0" bIns="0" rtlCol="0" anchor="t">
            <a:spAutoFit/>
          </a:bodyPr>
          <a:lstStyle/>
          <a:p>
            <a:pPr algn="ctr">
              <a:lnSpc>
                <a:spcPts val="2800"/>
              </a:lnSpc>
            </a:pPr>
            <a:r>
              <a:rPr lang="en-US" sz="2000">
                <a:solidFill>
                  <a:srgbClr val="000000"/>
                </a:solidFill>
                <a:latin typeface="More Sugar"/>
                <a:ea typeface="More Sugar"/>
                <a:cs typeface="More Sugar"/>
                <a:sym typeface="More Sugar"/>
              </a:rPr>
              <a:t>ET DU SUCRE ?</a:t>
            </a:r>
          </a:p>
          <a:p>
            <a:pPr algn="ctr">
              <a:lnSpc>
                <a:spcPts val="2800"/>
              </a:lnSpc>
            </a:pPr>
            <a:r>
              <a:rPr lang="en-US" sz="2000">
                <a:solidFill>
                  <a:srgbClr val="000000"/>
                </a:solidFill>
                <a:latin typeface="More Sugar"/>
                <a:ea typeface="More Sugar"/>
                <a:cs typeface="More Sugar"/>
                <a:sym typeface="More Sugar"/>
              </a:rPr>
              <a:t>ET DES PANSEMENTS GEANTS ?</a:t>
            </a:r>
          </a:p>
          <a:p>
            <a:pPr algn="ctr">
              <a:lnSpc>
                <a:spcPts val="2800"/>
              </a:lnSpc>
            </a:pPr>
            <a:r>
              <a:rPr lang="en-US" sz="2000">
                <a:solidFill>
                  <a:srgbClr val="000000"/>
                </a:solidFill>
                <a:latin typeface="More Sugar"/>
                <a:ea typeface="More Sugar"/>
                <a:cs typeface="More Sugar"/>
                <a:sym typeface="More Sugar"/>
              </a:rPr>
              <a:t>ET DES ATELLES ?</a:t>
            </a:r>
          </a:p>
          <a:p>
            <a:pPr algn="ctr">
              <a:lnSpc>
                <a:spcPts val="2800"/>
              </a:lnSpc>
            </a:pPr>
            <a:r>
              <a:rPr lang="en-US" sz="2000">
                <a:solidFill>
                  <a:srgbClr val="000000"/>
                </a:solidFill>
                <a:latin typeface="More Sugar"/>
                <a:ea typeface="More Sugar"/>
                <a:cs typeface="More Sugar"/>
                <a:sym typeface="More Sugar"/>
              </a:rPr>
              <a:t>ET DES BRANCARDS ?</a:t>
            </a:r>
          </a:p>
          <a:p>
            <a:pPr algn="ctr">
              <a:lnSpc>
                <a:spcPts val="2800"/>
              </a:lnSpc>
              <a:spcBef>
                <a:spcPct val="0"/>
              </a:spcBef>
            </a:pPr>
            <a:r>
              <a:rPr lang="en-US" sz="2000">
                <a:solidFill>
                  <a:srgbClr val="000000"/>
                </a:solidFill>
                <a:latin typeface="More Sugar"/>
                <a:ea typeface="More Sugar"/>
                <a:cs typeface="More Sugar"/>
                <a:sym typeface="More Sugar"/>
              </a:rPr>
              <a:t>ET DES MEDICAMENTS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306588" y="2756744"/>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grpSp>
        <p:nvGrpSpPr>
          <p:cNvPr id="4" name="Group 4"/>
          <p:cNvGrpSpPr/>
          <p:nvPr/>
        </p:nvGrpSpPr>
        <p:grpSpPr>
          <a:xfrm>
            <a:off x="12690811" y="7536721"/>
            <a:ext cx="4568489" cy="2951270"/>
            <a:chOff x="0" y="0"/>
            <a:chExt cx="6091318" cy="3935026"/>
          </a:xfrm>
        </p:grpSpPr>
        <p:sp>
          <p:nvSpPr>
            <p:cNvPr id="5" name="Freeform 5"/>
            <p:cNvSpPr/>
            <p:nvPr/>
          </p:nvSpPr>
          <p:spPr>
            <a:xfrm>
              <a:off x="3159724" y="0"/>
              <a:ext cx="2931594" cy="3935026"/>
            </a:xfrm>
            <a:custGeom>
              <a:avLst/>
              <a:gdLst/>
              <a:ahLst/>
              <a:cxnLst/>
              <a:rect l="l" t="t" r="r" b="b"/>
              <a:pathLst>
                <a:path w="2931594" h="3935026">
                  <a:moveTo>
                    <a:pt x="0" y="0"/>
                  </a:moveTo>
                  <a:lnTo>
                    <a:pt x="2931594" y="0"/>
                  </a:lnTo>
                  <a:lnTo>
                    <a:pt x="2931594" y="3935026"/>
                  </a:lnTo>
                  <a:lnTo>
                    <a:pt x="0" y="3935026"/>
                  </a:lnTo>
                  <a:lnTo>
                    <a:pt x="0" y="0"/>
                  </a:lnTo>
                  <a:close/>
                </a:path>
              </a:pathLst>
            </a:custGeom>
            <a:blipFill>
              <a:blip r:embed="rId6"/>
              <a:stretch>
                <a:fillRect/>
              </a:stretch>
            </a:blipFill>
          </p:spPr>
          <p:txBody>
            <a:bodyPr/>
            <a:lstStyle/>
            <a:p>
              <a:endParaRPr lang="fr-FR"/>
            </a:p>
          </p:txBody>
        </p:sp>
        <p:sp>
          <p:nvSpPr>
            <p:cNvPr id="6" name="Freeform 6"/>
            <p:cNvSpPr/>
            <p:nvPr/>
          </p:nvSpPr>
          <p:spPr>
            <a:xfrm>
              <a:off x="0" y="0"/>
              <a:ext cx="2916838" cy="3935026"/>
            </a:xfrm>
            <a:custGeom>
              <a:avLst/>
              <a:gdLst/>
              <a:ahLst/>
              <a:cxnLst/>
              <a:rect l="l" t="t" r="r" b="b"/>
              <a:pathLst>
                <a:path w="2916838" h="3935026">
                  <a:moveTo>
                    <a:pt x="0" y="0"/>
                  </a:moveTo>
                  <a:lnTo>
                    <a:pt x="2916838" y="0"/>
                  </a:lnTo>
                  <a:lnTo>
                    <a:pt x="2916838" y="3935026"/>
                  </a:lnTo>
                  <a:lnTo>
                    <a:pt x="0" y="3935026"/>
                  </a:lnTo>
                  <a:lnTo>
                    <a:pt x="0" y="0"/>
                  </a:lnTo>
                  <a:close/>
                </a:path>
              </a:pathLst>
            </a:custGeom>
            <a:blipFill>
              <a:blip r:embed="rId7"/>
              <a:stretch>
                <a:fillRect/>
              </a:stretch>
            </a:blipFill>
          </p:spPr>
          <p:txBody>
            <a:bodyPr/>
            <a:lstStyle/>
            <a:p>
              <a:endParaRPr lang="fr-FR"/>
            </a:p>
          </p:txBody>
        </p:sp>
      </p:grpSp>
      <p:sp>
        <p:nvSpPr>
          <p:cNvPr id="7" name="TextBox 7"/>
          <p:cNvSpPr txBox="1"/>
          <p:nvPr/>
        </p:nvSpPr>
        <p:spPr>
          <a:xfrm>
            <a:off x="4263162" y="3734997"/>
            <a:ext cx="9761676" cy="1312055"/>
          </a:xfrm>
          <a:prstGeom prst="rect">
            <a:avLst/>
          </a:prstGeom>
        </p:spPr>
        <p:txBody>
          <a:bodyPr lIns="0" tIns="0" rIns="0" bIns="0" rtlCol="0" anchor="t">
            <a:spAutoFit/>
          </a:bodyPr>
          <a:lstStyle/>
          <a:p>
            <a:pPr algn="ctr">
              <a:lnSpc>
                <a:spcPts val="10631"/>
              </a:lnSpc>
            </a:pPr>
            <a:r>
              <a:rPr lang="en-US" sz="7594">
                <a:solidFill>
                  <a:srgbClr val="000000"/>
                </a:solidFill>
                <a:latin typeface="More Sugar"/>
                <a:ea typeface="More Sugar"/>
                <a:cs typeface="More Sugar"/>
                <a:sym typeface="More Sugar"/>
              </a:rPr>
              <a:t>“TOC TOC”</a:t>
            </a:r>
          </a:p>
        </p:txBody>
      </p:sp>
      <p:sp>
        <p:nvSpPr>
          <p:cNvPr id="8" name="TextBox 8"/>
          <p:cNvSpPr txBox="1"/>
          <p:nvPr/>
        </p:nvSpPr>
        <p:spPr>
          <a:xfrm>
            <a:off x="13332981" y="7187471"/>
            <a:ext cx="3759218" cy="3492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ENCORE...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941780" y="377788"/>
            <a:ext cx="12404439" cy="1302486"/>
          </a:xfrm>
          <a:prstGeom prst="rect">
            <a:avLst/>
          </a:prstGeom>
        </p:spPr>
        <p:txBody>
          <a:bodyPr lIns="0" tIns="0" rIns="0" bIns="0" rtlCol="0" anchor="t">
            <a:spAutoFit/>
          </a:bodyPr>
          <a:lstStyle/>
          <a:p>
            <a:pPr algn="ctr">
              <a:lnSpc>
                <a:spcPts val="10631"/>
              </a:lnSpc>
              <a:spcBef>
                <a:spcPct val="0"/>
              </a:spcBef>
            </a:pPr>
            <a:r>
              <a:rPr lang="en-US" sz="7594" b="1">
                <a:solidFill>
                  <a:srgbClr val="000000"/>
                </a:solidFill>
                <a:latin typeface="Quicksand Bold"/>
                <a:ea typeface="Quicksand Bold"/>
                <a:cs typeface="Quicksand Bold"/>
                <a:sym typeface="Quicksand Bold"/>
              </a:rPr>
              <a:t>VIOLETTE TROPDECHARGE</a:t>
            </a:r>
          </a:p>
        </p:txBody>
      </p:sp>
      <p:sp>
        <p:nvSpPr>
          <p:cNvPr id="5" name="TextBox 5"/>
          <p:cNvSpPr txBox="1"/>
          <p:nvPr/>
        </p:nvSpPr>
        <p:spPr>
          <a:xfrm>
            <a:off x="14114993" y="5095875"/>
            <a:ext cx="3759218" cy="3492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DAMN</a:t>
            </a:r>
          </a:p>
        </p:txBody>
      </p:sp>
      <p:sp>
        <p:nvSpPr>
          <p:cNvPr id="6" name="TextBox 6"/>
          <p:cNvSpPr txBox="1"/>
          <p:nvPr/>
        </p:nvSpPr>
        <p:spPr>
          <a:xfrm>
            <a:off x="2491586" y="2815219"/>
            <a:ext cx="10722561" cy="6113966"/>
          </a:xfrm>
          <a:prstGeom prst="rect">
            <a:avLst/>
          </a:prstGeom>
        </p:spPr>
        <p:txBody>
          <a:bodyPr lIns="0" tIns="0" rIns="0" bIns="0" rtlCol="0" anchor="t">
            <a:spAutoFit/>
          </a:bodyPr>
          <a:lstStyle/>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33 ans​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2 ans d'ancienneté​</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Poste actuel : ​</a:t>
            </a:r>
          </a:p>
          <a:p>
            <a:pPr marL="1407238" lvl="2" indent="-469079" algn="l">
              <a:lnSpc>
                <a:spcPts val="6094"/>
              </a:lnSpc>
              <a:buFont typeface="Arial"/>
              <a:buChar char="⚬"/>
            </a:pPr>
            <a:r>
              <a:rPr lang="en-US" sz="3259" b="1" u="none" strike="noStrike">
                <a:solidFill>
                  <a:srgbClr val="000000"/>
                </a:solidFill>
                <a:latin typeface="Raleway Bold"/>
                <a:ea typeface="Raleway Bold"/>
                <a:cs typeface="Raleway Bold"/>
                <a:sym typeface="Raleway Bold"/>
              </a:rPr>
              <a:t>Opératrice logistique</a:t>
            </a:r>
            <a:r>
              <a:rPr lang="en-US" sz="3259" u="none" strike="noStrike">
                <a:solidFill>
                  <a:srgbClr val="000000"/>
                </a:solidFill>
                <a:latin typeface="Raleway"/>
                <a:ea typeface="Raleway"/>
                <a:cs typeface="Raleway"/>
                <a:sym typeface="Raleway"/>
              </a:rPr>
              <a:t> (met en colis, achemine des palettes de colis vers l'expédition, décharge des camions)​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Habilité Pontier, chariot élévateur &amp; CACES​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Travaille en 3x8 depuis 10 ans</a:t>
            </a:r>
          </a:p>
        </p:txBody>
      </p:sp>
      <p:sp>
        <p:nvSpPr>
          <p:cNvPr id="7" name="TextBox 7"/>
          <p:cNvSpPr txBox="1"/>
          <p:nvPr/>
        </p:nvSpPr>
        <p:spPr>
          <a:xfrm>
            <a:off x="5073854" y="1832674"/>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212644</a:t>
            </a:r>
          </a:p>
        </p:txBody>
      </p:sp>
      <p:sp>
        <p:nvSpPr>
          <p:cNvPr id="8" name="Freeform 8"/>
          <p:cNvSpPr/>
          <p:nvPr/>
        </p:nvSpPr>
        <p:spPr>
          <a:xfrm>
            <a:off x="14068929" y="5566497"/>
            <a:ext cx="3805282" cy="4265612"/>
          </a:xfrm>
          <a:custGeom>
            <a:avLst/>
            <a:gdLst/>
            <a:ahLst/>
            <a:cxnLst/>
            <a:rect l="l" t="t" r="r" b="b"/>
            <a:pathLst>
              <a:path w="3805282" h="4265612">
                <a:moveTo>
                  <a:pt x="0" y="0"/>
                </a:moveTo>
                <a:lnTo>
                  <a:pt x="3805281" y="0"/>
                </a:lnTo>
                <a:lnTo>
                  <a:pt x="3805281" y="4265613"/>
                </a:lnTo>
                <a:lnTo>
                  <a:pt x="0" y="4265613"/>
                </a:lnTo>
                <a:lnTo>
                  <a:pt x="0" y="0"/>
                </a:lnTo>
                <a:close/>
              </a:path>
            </a:pathLst>
          </a:custGeom>
          <a:blipFill>
            <a:blip r:embed="rId6"/>
            <a:stretch>
              <a:fillRect/>
            </a:stretch>
          </a:blipFill>
        </p:spPr>
        <p:txBody>
          <a:bodyPr/>
          <a:lstStyle/>
          <a:p>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941588" y="377788"/>
            <a:ext cx="12404824" cy="1302530"/>
          </a:xfrm>
          <a:prstGeom prst="rect">
            <a:avLst/>
          </a:prstGeom>
        </p:spPr>
        <p:txBody>
          <a:bodyPr lIns="0" tIns="0" rIns="0" bIns="0" rtlCol="0" anchor="t">
            <a:spAutoFit/>
          </a:bodyPr>
          <a:lstStyle/>
          <a:p>
            <a:pPr algn="ctr">
              <a:lnSpc>
                <a:spcPts val="10631"/>
              </a:lnSpc>
              <a:spcBef>
                <a:spcPct val="0"/>
              </a:spcBef>
            </a:pPr>
            <a:r>
              <a:rPr lang="en-US" sz="7594" b="1">
                <a:solidFill>
                  <a:srgbClr val="000000"/>
                </a:solidFill>
                <a:latin typeface="Quicksand Bold"/>
                <a:ea typeface="Quicksand Bold"/>
                <a:cs typeface="Quicksand Bold"/>
                <a:sym typeface="Quicksand Bold"/>
              </a:rPr>
              <a:t>VIOLETTE TROPDECHARGE</a:t>
            </a:r>
          </a:p>
        </p:txBody>
      </p:sp>
      <p:sp>
        <p:nvSpPr>
          <p:cNvPr id="5" name="TextBox 5"/>
          <p:cNvSpPr txBox="1"/>
          <p:nvPr/>
        </p:nvSpPr>
        <p:spPr>
          <a:xfrm>
            <a:off x="14528782" y="5217247"/>
            <a:ext cx="3759218" cy="3492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DAMN</a:t>
            </a:r>
          </a:p>
        </p:txBody>
      </p:sp>
      <p:sp>
        <p:nvSpPr>
          <p:cNvPr id="6" name="TextBox 6"/>
          <p:cNvSpPr txBox="1"/>
          <p:nvPr/>
        </p:nvSpPr>
        <p:spPr>
          <a:xfrm>
            <a:off x="2724321" y="2785739"/>
            <a:ext cx="11855417" cy="5342441"/>
          </a:xfrm>
          <a:prstGeom prst="rect">
            <a:avLst/>
          </a:prstGeom>
        </p:spPr>
        <p:txBody>
          <a:bodyPr lIns="0" tIns="0" rIns="0" bIns="0" rtlCol="0" anchor="t">
            <a:spAutoFit/>
          </a:bodyPr>
          <a:lstStyle/>
          <a:p>
            <a:pPr marL="703619" lvl="1" indent="-351810" algn="l">
              <a:lnSpc>
                <a:spcPts val="6094"/>
              </a:lnSpc>
              <a:buFont typeface="Arial"/>
              <a:buChar char="•"/>
            </a:pPr>
            <a:r>
              <a:rPr lang="en-US" sz="3259">
                <a:solidFill>
                  <a:srgbClr val="000000"/>
                </a:solidFill>
                <a:latin typeface="Raleway"/>
                <a:ea typeface="Raleway"/>
                <a:cs typeface="Raleway"/>
                <a:sym typeface="Raleway"/>
              </a:rPr>
              <a:t>Debout avec son sac à la main, pliée en deux devant l’ascenseur</a:t>
            </a:r>
          </a:p>
          <a:p>
            <a:pPr marL="703619" lvl="1" indent="-351810" algn="l">
              <a:lnSpc>
                <a:spcPts val="6094"/>
              </a:lnSpc>
              <a:buFont typeface="Arial"/>
              <a:buChar char="•"/>
            </a:pPr>
            <a:r>
              <a:rPr lang="en-US" sz="3259">
                <a:solidFill>
                  <a:srgbClr val="000000"/>
                </a:solidFill>
                <a:latin typeface="Raleway"/>
                <a:ea typeface="Raleway"/>
                <a:cs typeface="Raleway"/>
                <a:sym typeface="Raleway"/>
              </a:rPr>
              <a:t>“Je rentre faire du télétravail, je ne tiens plus debout, j’ai trop mal au ventre”</a:t>
            </a:r>
          </a:p>
          <a:p>
            <a:pPr marL="703619" lvl="1" indent="-351810" algn="l">
              <a:lnSpc>
                <a:spcPts val="6094"/>
              </a:lnSpc>
              <a:buFont typeface="Arial"/>
              <a:buChar char="•"/>
            </a:pPr>
            <a:r>
              <a:rPr lang="en-US" sz="3259">
                <a:solidFill>
                  <a:srgbClr val="000000"/>
                </a:solidFill>
                <a:latin typeface="Raleway"/>
                <a:ea typeface="Raleway"/>
                <a:cs typeface="Raleway"/>
                <a:sym typeface="Raleway"/>
              </a:rPr>
              <a:t>...</a:t>
            </a:r>
          </a:p>
          <a:p>
            <a:pPr algn="l">
              <a:lnSpc>
                <a:spcPts val="6094"/>
              </a:lnSpc>
            </a:pPr>
            <a:endParaRPr lang="en-US" sz="3259">
              <a:solidFill>
                <a:srgbClr val="000000"/>
              </a:solidFill>
              <a:latin typeface="Raleway"/>
              <a:ea typeface="Raleway"/>
              <a:cs typeface="Raleway"/>
              <a:sym typeface="Raleway"/>
            </a:endParaRPr>
          </a:p>
          <a:p>
            <a:pPr algn="l">
              <a:lnSpc>
                <a:spcPts val="6094"/>
              </a:lnSpc>
            </a:pPr>
            <a:endParaRPr lang="en-US" sz="3259">
              <a:solidFill>
                <a:srgbClr val="000000"/>
              </a:solidFill>
              <a:latin typeface="Raleway"/>
              <a:ea typeface="Raleway"/>
              <a:cs typeface="Raleway"/>
              <a:sym typeface="Raleway"/>
            </a:endParaRPr>
          </a:p>
        </p:txBody>
      </p:sp>
      <p:sp>
        <p:nvSpPr>
          <p:cNvPr id="7" name="TextBox 7"/>
          <p:cNvSpPr txBox="1"/>
          <p:nvPr/>
        </p:nvSpPr>
        <p:spPr>
          <a:xfrm>
            <a:off x="5073854" y="1832674"/>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212644</a:t>
            </a:r>
          </a:p>
        </p:txBody>
      </p:sp>
      <p:sp>
        <p:nvSpPr>
          <p:cNvPr id="8" name="TextBox 8"/>
          <p:cNvSpPr txBox="1"/>
          <p:nvPr/>
        </p:nvSpPr>
        <p:spPr>
          <a:xfrm>
            <a:off x="6041584" y="7166296"/>
            <a:ext cx="5220891" cy="764705"/>
          </a:xfrm>
          <a:prstGeom prst="rect">
            <a:avLst/>
          </a:prstGeom>
        </p:spPr>
        <p:txBody>
          <a:bodyPr lIns="0" tIns="0" rIns="0" bIns="0" rtlCol="0" anchor="t">
            <a:spAutoFit/>
          </a:bodyPr>
          <a:lstStyle/>
          <a:p>
            <a:pPr algn="ctr">
              <a:lnSpc>
                <a:spcPts val="6152"/>
              </a:lnSpc>
              <a:spcBef>
                <a:spcPct val="0"/>
              </a:spcBef>
            </a:pPr>
            <a:r>
              <a:rPr lang="en-US" sz="4394" b="1">
                <a:solidFill>
                  <a:srgbClr val="000000"/>
                </a:solidFill>
                <a:latin typeface="Quicksand Bold"/>
                <a:ea typeface="Quicksand Bold"/>
                <a:cs typeface="Quicksand Bold"/>
                <a:sym typeface="Quicksand Bold"/>
              </a:rPr>
              <a:t>QUE FAITES VOUS ?</a:t>
            </a:r>
          </a:p>
        </p:txBody>
      </p:sp>
      <p:grpSp>
        <p:nvGrpSpPr>
          <p:cNvPr id="9" name="Group 9"/>
          <p:cNvGrpSpPr/>
          <p:nvPr/>
        </p:nvGrpSpPr>
        <p:grpSpPr>
          <a:xfrm>
            <a:off x="6242854" y="8303785"/>
            <a:ext cx="4568489" cy="2951270"/>
            <a:chOff x="0" y="0"/>
            <a:chExt cx="6091318" cy="3935026"/>
          </a:xfrm>
        </p:grpSpPr>
        <p:sp>
          <p:nvSpPr>
            <p:cNvPr id="10" name="Freeform 10"/>
            <p:cNvSpPr/>
            <p:nvPr/>
          </p:nvSpPr>
          <p:spPr>
            <a:xfrm>
              <a:off x="3159724" y="0"/>
              <a:ext cx="2931594" cy="3935026"/>
            </a:xfrm>
            <a:custGeom>
              <a:avLst/>
              <a:gdLst/>
              <a:ahLst/>
              <a:cxnLst/>
              <a:rect l="l" t="t" r="r" b="b"/>
              <a:pathLst>
                <a:path w="2931594" h="3935026">
                  <a:moveTo>
                    <a:pt x="0" y="0"/>
                  </a:moveTo>
                  <a:lnTo>
                    <a:pt x="2931594" y="0"/>
                  </a:lnTo>
                  <a:lnTo>
                    <a:pt x="2931594" y="3935026"/>
                  </a:lnTo>
                  <a:lnTo>
                    <a:pt x="0" y="3935026"/>
                  </a:lnTo>
                  <a:lnTo>
                    <a:pt x="0" y="0"/>
                  </a:lnTo>
                  <a:close/>
                </a:path>
              </a:pathLst>
            </a:custGeom>
            <a:blipFill>
              <a:blip r:embed="rId6"/>
              <a:stretch>
                <a:fillRect/>
              </a:stretch>
            </a:blipFill>
          </p:spPr>
          <p:txBody>
            <a:bodyPr/>
            <a:lstStyle/>
            <a:p>
              <a:endParaRPr lang="fr-FR"/>
            </a:p>
          </p:txBody>
        </p:sp>
        <p:sp>
          <p:nvSpPr>
            <p:cNvPr id="11" name="Freeform 11"/>
            <p:cNvSpPr/>
            <p:nvPr/>
          </p:nvSpPr>
          <p:spPr>
            <a:xfrm>
              <a:off x="0" y="0"/>
              <a:ext cx="2916838" cy="3935026"/>
            </a:xfrm>
            <a:custGeom>
              <a:avLst/>
              <a:gdLst/>
              <a:ahLst/>
              <a:cxnLst/>
              <a:rect l="l" t="t" r="r" b="b"/>
              <a:pathLst>
                <a:path w="2916838" h="3935026">
                  <a:moveTo>
                    <a:pt x="0" y="0"/>
                  </a:moveTo>
                  <a:lnTo>
                    <a:pt x="2916838" y="0"/>
                  </a:lnTo>
                  <a:lnTo>
                    <a:pt x="2916838" y="3935026"/>
                  </a:lnTo>
                  <a:lnTo>
                    <a:pt x="0" y="3935026"/>
                  </a:lnTo>
                  <a:lnTo>
                    <a:pt x="0" y="0"/>
                  </a:lnTo>
                  <a:close/>
                </a:path>
              </a:pathLst>
            </a:custGeom>
            <a:blipFill>
              <a:blip r:embed="rId7"/>
              <a:stretch>
                <a:fillRect/>
              </a:stretch>
            </a:blipFill>
          </p:spPr>
          <p:txBody>
            <a:bodyPr/>
            <a:lstStyle/>
            <a:p>
              <a:endParaRPr lang="fr-FR"/>
            </a:p>
          </p:txBody>
        </p:sp>
      </p:grpSp>
      <p:sp>
        <p:nvSpPr>
          <p:cNvPr id="12" name="Freeform 12"/>
          <p:cNvSpPr/>
          <p:nvPr/>
        </p:nvSpPr>
        <p:spPr>
          <a:xfrm>
            <a:off x="14068929" y="5566497"/>
            <a:ext cx="3805282" cy="4265612"/>
          </a:xfrm>
          <a:custGeom>
            <a:avLst/>
            <a:gdLst/>
            <a:ahLst/>
            <a:cxnLst/>
            <a:rect l="l" t="t" r="r" b="b"/>
            <a:pathLst>
              <a:path w="3805282" h="4265612">
                <a:moveTo>
                  <a:pt x="0" y="0"/>
                </a:moveTo>
                <a:lnTo>
                  <a:pt x="3805281" y="0"/>
                </a:lnTo>
                <a:lnTo>
                  <a:pt x="3805281" y="4265613"/>
                </a:lnTo>
                <a:lnTo>
                  <a:pt x="0" y="4265613"/>
                </a:lnTo>
                <a:lnTo>
                  <a:pt x="0" y="0"/>
                </a:lnTo>
                <a:close/>
              </a:path>
            </a:pathLst>
          </a:custGeom>
          <a:blipFill>
            <a:blip r:embed="rId8"/>
            <a:stretch>
              <a:fillRect/>
            </a:stretch>
          </a:blipFill>
        </p:spPr>
        <p:txBody>
          <a:bodyPr/>
          <a:lstStyle/>
          <a:p>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3200697" y="4821071"/>
            <a:ext cx="3871738" cy="4834637"/>
          </a:xfrm>
          <a:custGeom>
            <a:avLst/>
            <a:gdLst/>
            <a:ahLst/>
            <a:cxnLst/>
            <a:rect l="l" t="t" r="r" b="b"/>
            <a:pathLst>
              <a:path w="3871738" h="4834637">
                <a:moveTo>
                  <a:pt x="0" y="0"/>
                </a:moveTo>
                <a:lnTo>
                  <a:pt x="3871739" y="0"/>
                </a:lnTo>
                <a:lnTo>
                  <a:pt x="3871739" y="4834637"/>
                </a:lnTo>
                <a:lnTo>
                  <a:pt x="0" y="4834637"/>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1056186" y="3563717"/>
            <a:ext cx="12407763" cy="5520368"/>
          </a:xfrm>
          <a:prstGeom prst="rect">
            <a:avLst/>
          </a:prstGeom>
        </p:spPr>
        <p:txBody>
          <a:bodyPr lIns="0" tIns="0" rIns="0" bIns="0" rtlCol="0" anchor="t">
            <a:spAutoFit/>
          </a:bodyPr>
          <a:lstStyle/>
          <a:p>
            <a:pPr marL="638851" lvl="1" indent="-319425" algn="l">
              <a:lnSpc>
                <a:spcPts val="5533"/>
              </a:lnSpc>
              <a:buFont typeface="Arial"/>
              <a:buChar char="•"/>
            </a:pPr>
            <a:r>
              <a:rPr lang="en-US" sz="2959">
                <a:solidFill>
                  <a:srgbClr val="000000"/>
                </a:solidFill>
                <a:latin typeface="Raleway"/>
                <a:ea typeface="Raleway"/>
                <a:cs typeface="Raleway"/>
                <a:sym typeface="Raleway"/>
              </a:rPr>
              <a:t>Violette a été victime d’une </a:t>
            </a:r>
            <a:r>
              <a:rPr lang="en-US" sz="2959" b="1">
                <a:solidFill>
                  <a:srgbClr val="000000"/>
                </a:solidFill>
                <a:latin typeface="Raleway Bold"/>
                <a:ea typeface="Raleway Bold"/>
                <a:cs typeface="Raleway Bold"/>
                <a:sym typeface="Raleway Bold"/>
              </a:rPr>
              <a:t>grossesse extra-utérine</a:t>
            </a:r>
            <a:r>
              <a:rPr lang="en-US" sz="2959">
                <a:solidFill>
                  <a:srgbClr val="000000"/>
                </a:solidFill>
                <a:latin typeface="Raleway"/>
                <a:ea typeface="Raleway"/>
                <a:cs typeface="Raleway"/>
                <a:sym typeface="Raleway"/>
              </a:rPr>
              <a:t>,</a:t>
            </a:r>
          </a:p>
          <a:p>
            <a:pPr marL="638851" lvl="1" indent="-319425" algn="l">
              <a:lnSpc>
                <a:spcPts val="5533"/>
              </a:lnSpc>
              <a:buFont typeface="Arial"/>
              <a:buChar char="•"/>
            </a:pPr>
            <a:r>
              <a:rPr lang="en-US" sz="2959">
                <a:solidFill>
                  <a:srgbClr val="000000"/>
                </a:solidFill>
                <a:latin typeface="Raleway"/>
                <a:ea typeface="Raleway"/>
                <a:cs typeface="Raleway"/>
                <a:sym typeface="Raleway"/>
              </a:rPr>
              <a:t>C’est à dire un </a:t>
            </a:r>
            <a:r>
              <a:rPr lang="en-US" sz="2959" b="1">
                <a:solidFill>
                  <a:srgbClr val="000000"/>
                </a:solidFill>
                <a:latin typeface="Raleway Bold"/>
                <a:ea typeface="Raleway Bold"/>
                <a:cs typeface="Raleway Bold"/>
                <a:sym typeface="Raleway Bold"/>
              </a:rPr>
              <a:t>risque d’hémorragie massive</a:t>
            </a:r>
            <a:r>
              <a:rPr lang="en-US" sz="2959">
                <a:solidFill>
                  <a:srgbClr val="000000"/>
                </a:solidFill>
                <a:latin typeface="Raleway"/>
                <a:ea typeface="Raleway"/>
                <a:cs typeface="Raleway"/>
                <a:sym typeface="Raleway"/>
              </a:rPr>
              <a:t>,</a:t>
            </a:r>
          </a:p>
          <a:p>
            <a:pPr marL="638851" lvl="1" indent="-319425" algn="l">
              <a:lnSpc>
                <a:spcPts val="5533"/>
              </a:lnSpc>
              <a:buFont typeface="Arial"/>
              <a:buChar char="•"/>
            </a:pPr>
            <a:r>
              <a:rPr lang="en-US" sz="2959">
                <a:solidFill>
                  <a:srgbClr val="000000"/>
                </a:solidFill>
                <a:latin typeface="Raleway"/>
                <a:ea typeface="Raleway"/>
                <a:cs typeface="Raleway"/>
                <a:sym typeface="Raleway"/>
              </a:rPr>
              <a:t>C’est à dire que : </a:t>
            </a:r>
          </a:p>
          <a:p>
            <a:pPr marL="1277702" lvl="2" indent="-425901" algn="l">
              <a:lnSpc>
                <a:spcPts val="5533"/>
              </a:lnSpc>
              <a:buFont typeface="Arial"/>
              <a:buChar char="⚬"/>
            </a:pPr>
            <a:r>
              <a:rPr lang="en-US" sz="2959">
                <a:solidFill>
                  <a:srgbClr val="000000"/>
                </a:solidFill>
                <a:latin typeface="Raleway"/>
                <a:ea typeface="Raleway"/>
                <a:cs typeface="Raleway"/>
                <a:sym typeface="Raleway"/>
              </a:rPr>
              <a:t>“Ok reste en télétravail”,</a:t>
            </a:r>
          </a:p>
          <a:p>
            <a:pPr marL="1277702" lvl="2" indent="-425901" algn="l">
              <a:lnSpc>
                <a:spcPts val="5533"/>
              </a:lnSpc>
              <a:buFont typeface="Arial"/>
              <a:buChar char="⚬"/>
            </a:pPr>
            <a:r>
              <a:rPr lang="en-US" sz="2959">
                <a:solidFill>
                  <a:srgbClr val="000000"/>
                </a:solidFill>
                <a:latin typeface="Raleway"/>
                <a:ea typeface="Raleway"/>
                <a:cs typeface="Raleway"/>
                <a:sym typeface="Raleway"/>
              </a:rPr>
              <a:t>“Appelle moi quand tu arrives et fais attention sur la route”,</a:t>
            </a:r>
          </a:p>
          <a:p>
            <a:pPr marL="1277702" lvl="2" indent="-425901" algn="l">
              <a:lnSpc>
                <a:spcPts val="5533"/>
              </a:lnSpc>
              <a:buFont typeface="Arial"/>
              <a:buChar char="⚬"/>
            </a:pPr>
            <a:r>
              <a:rPr lang="en-US" sz="2959">
                <a:solidFill>
                  <a:srgbClr val="000000"/>
                </a:solidFill>
                <a:latin typeface="Raleway"/>
                <a:ea typeface="Raleway"/>
                <a:cs typeface="Raleway"/>
                <a:sym typeface="Raleway"/>
              </a:rPr>
              <a:t>“Vas voir ton médecin”,</a:t>
            </a:r>
          </a:p>
          <a:p>
            <a:pPr marL="1277702" lvl="2" indent="-425901" algn="l">
              <a:lnSpc>
                <a:spcPts val="5533"/>
              </a:lnSpc>
              <a:buFont typeface="Arial"/>
              <a:buChar char="⚬"/>
            </a:pPr>
            <a:r>
              <a:rPr lang="en-US" sz="2959">
                <a:solidFill>
                  <a:srgbClr val="000000"/>
                </a:solidFill>
                <a:latin typeface="Raleway"/>
                <a:ea typeface="Raleway"/>
                <a:cs typeface="Raleway"/>
                <a:sym typeface="Raleway"/>
              </a:rPr>
              <a:t>“Je te raccompagne”</a:t>
            </a:r>
          </a:p>
          <a:p>
            <a:pPr marL="1916552" lvl="3" indent="-479138" algn="l">
              <a:lnSpc>
                <a:spcPts val="5533"/>
              </a:lnSpc>
              <a:buFont typeface="Arial"/>
              <a:buChar char="￭"/>
            </a:pPr>
            <a:r>
              <a:rPr lang="en-US" sz="2959" b="1">
                <a:solidFill>
                  <a:srgbClr val="DD261A"/>
                </a:solidFill>
                <a:latin typeface="Raleway Bold"/>
                <a:ea typeface="Raleway Bold"/>
                <a:cs typeface="Raleway Bold"/>
                <a:sym typeface="Raleway Bold"/>
              </a:rPr>
              <a:t>Violette mourrait sur le parking ou le trajet.</a:t>
            </a:r>
          </a:p>
        </p:txBody>
      </p:sp>
      <p:sp>
        <p:nvSpPr>
          <p:cNvPr id="6" name="TextBox 6"/>
          <p:cNvSpPr txBox="1"/>
          <p:nvPr/>
        </p:nvSpPr>
        <p:spPr>
          <a:xfrm>
            <a:off x="3151433" y="526707"/>
            <a:ext cx="11985133" cy="1864886"/>
          </a:xfrm>
          <a:prstGeom prst="rect">
            <a:avLst/>
          </a:prstGeom>
        </p:spPr>
        <p:txBody>
          <a:bodyPr lIns="0" tIns="0" rIns="0" bIns="0" rtlCol="0" anchor="t">
            <a:spAutoFit/>
          </a:bodyPr>
          <a:lstStyle/>
          <a:p>
            <a:pPr algn="ctr">
              <a:lnSpc>
                <a:spcPts val="7239"/>
              </a:lnSpc>
            </a:pPr>
            <a:r>
              <a:rPr lang="en-US" sz="6894" b="1">
                <a:solidFill>
                  <a:srgbClr val="000000"/>
                </a:solidFill>
                <a:latin typeface="Quicksand Bold"/>
                <a:ea typeface="Quicksand Bold"/>
                <a:cs typeface="Quicksand Bold"/>
                <a:sym typeface="Quicksand Bold"/>
              </a:rPr>
              <a:t>VIOLETTE TROPDECHARGE</a:t>
            </a:r>
          </a:p>
          <a:p>
            <a:pPr algn="ctr">
              <a:lnSpc>
                <a:spcPts val="7239"/>
              </a:lnSpc>
            </a:pPr>
            <a:r>
              <a:rPr lang="en-US" sz="6894" b="1">
                <a:solidFill>
                  <a:srgbClr val="000000"/>
                </a:solidFill>
                <a:latin typeface="Quicksand Bold"/>
                <a:ea typeface="Quicksand Bold"/>
                <a:cs typeface="Quicksand Bold"/>
                <a:sym typeface="Quicksand Bold"/>
              </a:rPr>
              <a:t>EST SAUVÉE</a:t>
            </a:r>
          </a:p>
        </p:txBody>
      </p:sp>
      <p:sp>
        <p:nvSpPr>
          <p:cNvPr id="7" name="TextBox 7"/>
          <p:cNvSpPr txBox="1"/>
          <p:nvPr/>
        </p:nvSpPr>
        <p:spPr>
          <a:xfrm>
            <a:off x="13200697" y="3410331"/>
            <a:ext cx="3759218" cy="105410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C’EST PAS PASSÉ LOIN, HEUREUSEMENT QUE L’ON A APPELÉ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978705" y="185356"/>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grpSp>
        <p:nvGrpSpPr>
          <p:cNvPr id="3" name="Group 3"/>
          <p:cNvGrpSpPr/>
          <p:nvPr/>
        </p:nvGrpSpPr>
        <p:grpSpPr>
          <a:xfrm>
            <a:off x="1028700" y="600488"/>
            <a:ext cx="16006461" cy="1525833"/>
            <a:chOff x="0" y="0"/>
            <a:chExt cx="3471097" cy="330886"/>
          </a:xfrm>
        </p:grpSpPr>
        <p:sp>
          <p:nvSpPr>
            <p:cNvPr id="4" name="Freeform 4"/>
            <p:cNvSpPr/>
            <p:nvPr/>
          </p:nvSpPr>
          <p:spPr>
            <a:xfrm>
              <a:off x="0" y="0"/>
              <a:ext cx="3471097" cy="330886"/>
            </a:xfrm>
            <a:custGeom>
              <a:avLst/>
              <a:gdLst/>
              <a:ahLst/>
              <a:cxnLst/>
              <a:rect l="l" t="t" r="r" b="b"/>
              <a:pathLst>
                <a:path w="3471097" h="330886">
                  <a:moveTo>
                    <a:pt x="0" y="0"/>
                  </a:moveTo>
                  <a:lnTo>
                    <a:pt x="3471097" y="0"/>
                  </a:lnTo>
                  <a:lnTo>
                    <a:pt x="3471097" y="330886"/>
                  </a:lnTo>
                  <a:lnTo>
                    <a:pt x="0" y="330886"/>
                  </a:lnTo>
                  <a:close/>
                </a:path>
              </a:pathLst>
            </a:custGeom>
            <a:solidFill>
              <a:srgbClr val="06849A"/>
            </a:solidFill>
            <a:ln w="38100" cap="sq">
              <a:solidFill>
                <a:srgbClr val="06849A"/>
              </a:solidFill>
              <a:prstDash val="solid"/>
              <a:miter/>
            </a:ln>
          </p:spPr>
          <p:txBody>
            <a:bodyPr/>
            <a:lstStyle/>
            <a:p>
              <a:endParaRPr lang="fr-FR"/>
            </a:p>
          </p:txBody>
        </p:sp>
        <p:sp>
          <p:nvSpPr>
            <p:cNvPr id="5" name="TextBox 5"/>
            <p:cNvSpPr txBox="1"/>
            <p:nvPr/>
          </p:nvSpPr>
          <p:spPr>
            <a:xfrm>
              <a:off x="0" y="-47625"/>
              <a:ext cx="3471097" cy="378511"/>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rot="-10800000">
            <a:off x="16290456" y="1353880"/>
            <a:ext cx="1051260" cy="1067621"/>
            <a:chOff x="0" y="0"/>
            <a:chExt cx="1401680" cy="1423495"/>
          </a:xfrm>
        </p:grpSpPr>
        <p:sp>
          <p:nvSpPr>
            <p:cNvPr id="7" name="AutoShape 7"/>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8" name="AutoShape 8"/>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grpSp>
        <p:nvGrpSpPr>
          <p:cNvPr id="9" name="Group 9"/>
          <p:cNvGrpSpPr/>
          <p:nvPr/>
        </p:nvGrpSpPr>
        <p:grpSpPr>
          <a:xfrm>
            <a:off x="693570" y="324359"/>
            <a:ext cx="1051260" cy="1067621"/>
            <a:chOff x="0" y="0"/>
            <a:chExt cx="1401680" cy="1423495"/>
          </a:xfrm>
        </p:grpSpPr>
        <p:sp>
          <p:nvSpPr>
            <p:cNvPr id="10" name="AutoShape 10"/>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11" name="AutoShape 11"/>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sp>
        <p:nvSpPr>
          <p:cNvPr id="12" name="Freeform 12"/>
          <p:cNvSpPr/>
          <p:nvPr/>
        </p:nvSpPr>
        <p:spPr>
          <a:xfrm rot="4650846">
            <a:off x="11683784" y="3359897"/>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3" name="Freeform 13"/>
          <p:cNvSpPr/>
          <p:nvPr/>
        </p:nvSpPr>
        <p:spPr>
          <a:xfrm>
            <a:off x="349332" y="8337199"/>
            <a:ext cx="3163447" cy="1648156"/>
          </a:xfrm>
          <a:custGeom>
            <a:avLst/>
            <a:gdLst/>
            <a:ahLst/>
            <a:cxnLst/>
            <a:rect l="l" t="t" r="r" b="b"/>
            <a:pathLst>
              <a:path w="3163447" h="1648156">
                <a:moveTo>
                  <a:pt x="0" y="0"/>
                </a:moveTo>
                <a:lnTo>
                  <a:pt x="3163447" y="0"/>
                </a:lnTo>
                <a:lnTo>
                  <a:pt x="3163447" y="1648155"/>
                </a:lnTo>
                <a:lnTo>
                  <a:pt x="0" y="1648155"/>
                </a:lnTo>
                <a:lnTo>
                  <a:pt x="0" y="0"/>
                </a:lnTo>
                <a:close/>
              </a:path>
            </a:pathLst>
          </a:custGeom>
          <a:blipFill>
            <a:blip r:embed="rId6"/>
            <a:stretch>
              <a:fillRect/>
            </a:stretch>
          </a:blipFill>
        </p:spPr>
        <p:txBody>
          <a:bodyPr/>
          <a:lstStyle/>
          <a:p>
            <a:endParaRPr lang="fr-FR"/>
          </a:p>
        </p:txBody>
      </p:sp>
      <p:sp>
        <p:nvSpPr>
          <p:cNvPr id="14" name="TextBox 14"/>
          <p:cNvSpPr txBox="1"/>
          <p:nvPr/>
        </p:nvSpPr>
        <p:spPr>
          <a:xfrm>
            <a:off x="2494708" y="827981"/>
            <a:ext cx="13298585" cy="969214"/>
          </a:xfrm>
          <a:prstGeom prst="rect">
            <a:avLst/>
          </a:prstGeom>
        </p:spPr>
        <p:txBody>
          <a:bodyPr lIns="0" tIns="0" rIns="0" bIns="0" rtlCol="0" anchor="t">
            <a:spAutoFit/>
          </a:bodyPr>
          <a:lstStyle/>
          <a:p>
            <a:pPr algn="ctr">
              <a:lnSpc>
                <a:spcPts val="8001"/>
              </a:lnSpc>
            </a:pPr>
            <a:r>
              <a:rPr lang="en-US" sz="5715" b="1">
                <a:solidFill>
                  <a:srgbClr val="F4F6F8"/>
                </a:solidFill>
                <a:latin typeface="Quicksand Bold"/>
                <a:ea typeface="Quicksand Bold"/>
                <a:cs typeface="Quicksand Bold"/>
                <a:sym typeface="Quicksand Bold"/>
              </a:rPr>
              <a:t>LES SIGNAUX D’URGENCE</a:t>
            </a:r>
          </a:p>
        </p:txBody>
      </p:sp>
      <p:sp>
        <p:nvSpPr>
          <p:cNvPr id="15" name="Freeform 15"/>
          <p:cNvSpPr/>
          <p:nvPr/>
        </p:nvSpPr>
        <p:spPr>
          <a:xfrm rot="1190180" flipH="1">
            <a:off x="11507195" y="5034386"/>
            <a:ext cx="1244550" cy="966223"/>
          </a:xfrm>
          <a:custGeom>
            <a:avLst/>
            <a:gdLst/>
            <a:ahLst/>
            <a:cxnLst/>
            <a:rect l="l" t="t" r="r" b="b"/>
            <a:pathLst>
              <a:path w="1244550" h="966223">
                <a:moveTo>
                  <a:pt x="1244550" y="0"/>
                </a:moveTo>
                <a:lnTo>
                  <a:pt x="0" y="0"/>
                </a:lnTo>
                <a:lnTo>
                  <a:pt x="0" y="966223"/>
                </a:lnTo>
                <a:lnTo>
                  <a:pt x="1244550" y="966223"/>
                </a:lnTo>
                <a:lnTo>
                  <a:pt x="124455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6" name="TextBox 16"/>
          <p:cNvSpPr txBox="1"/>
          <p:nvPr/>
        </p:nvSpPr>
        <p:spPr>
          <a:xfrm>
            <a:off x="10932475" y="4150172"/>
            <a:ext cx="3759218" cy="701719"/>
          </a:xfrm>
          <a:prstGeom prst="rect">
            <a:avLst/>
          </a:prstGeom>
        </p:spPr>
        <p:txBody>
          <a:bodyPr lIns="0" tIns="0" rIns="0" bIns="0" rtlCol="0" anchor="t">
            <a:spAutoFit/>
          </a:bodyPr>
          <a:lstStyle/>
          <a:p>
            <a:pPr algn="ctr">
              <a:lnSpc>
                <a:spcPts val="2800"/>
              </a:lnSpc>
            </a:pPr>
            <a:r>
              <a:rPr lang="en-US" sz="2000">
                <a:solidFill>
                  <a:srgbClr val="000000"/>
                </a:solidFill>
                <a:latin typeface="More Sugar"/>
                <a:ea typeface="More Sugar"/>
                <a:cs typeface="More Sugar"/>
                <a:sym typeface="More Sugar"/>
              </a:rPr>
              <a:t>IL Y A </a:t>
            </a:r>
          </a:p>
          <a:p>
            <a:pPr algn="ctr">
              <a:lnSpc>
                <a:spcPts val="2800"/>
              </a:lnSpc>
              <a:spcBef>
                <a:spcPct val="0"/>
              </a:spcBef>
            </a:pPr>
            <a:r>
              <a:rPr lang="en-US" sz="2000">
                <a:solidFill>
                  <a:srgbClr val="000000"/>
                </a:solidFill>
                <a:latin typeface="More Sugar"/>
                <a:ea typeface="More Sugar"/>
                <a:cs typeface="More Sugar"/>
                <a:sym typeface="More Sugar"/>
              </a:rPr>
              <a:t>UN PROBLÈME CHEF !</a:t>
            </a:r>
          </a:p>
        </p:txBody>
      </p:sp>
      <p:sp>
        <p:nvSpPr>
          <p:cNvPr id="17" name="TextBox 17"/>
          <p:cNvSpPr txBox="1"/>
          <p:nvPr/>
        </p:nvSpPr>
        <p:spPr>
          <a:xfrm>
            <a:off x="16022884" y="8190441"/>
            <a:ext cx="2039583" cy="1851660"/>
          </a:xfrm>
          <a:prstGeom prst="rect">
            <a:avLst/>
          </a:prstGeom>
        </p:spPr>
        <p:txBody>
          <a:bodyPr lIns="0" tIns="0" rIns="0" bIns="0" rtlCol="0" anchor="t">
            <a:spAutoFit/>
          </a:bodyPr>
          <a:lstStyle/>
          <a:p>
            <a:pPr algn="r">
              <a:lnSpc>
                <a:spcPts val="2940"/>
              </a:lnSpc>
              <a:spcBef>
                <a:spcPct val="0"/>
              </a:spcBef>
            </a:pPr>
            <a:r>
              <a:rPr lang="en-US" sz="2100">
                <a:solidFill>
                  <a:srgbClr val="FECC00"/>
                </a:solidFill>
                <a:latin typeface="More Sugar"/>
                <a:ea typeface="More Sugar"/>
                <a:cs typeface="More Sugar"/>
                <a:sym typeface="More Sugar"/>
              </a:rPr>
              <a:t>SOURCES</a:t>
            </a:r>
          </a:p>
          <a:p>
            <a:pPr algn="r">
              <a:lnSpc>
                <a:spcPts val="2940"/>
              </a:lnSpc>
              <a:spcBef>
                <a:spcPct val="0"/>
              </a:spcBef>
            </a:pPr>
            <a:r>
              <a:rPr lang="en-US" sz="2100">
                <a:solidFill>
                  <a:srgbClr val="FECC00"/>
                </a:solidFill>
                <a:latin typeface="More Sugar"/>
                <a:ea typeface="More Sugar"/>
                <a:cs typeface="More Sugar"/>
                <a:sym typeface="More Sugar"/>
              </a:rPr>
              <a:t>Code du travail</a:t>
            </a:r>
          </a:p>
          <a:p>
            <a:pPr algn="r">
              <a:lnSpc>
                <a:spcPts val="2940"/>
              </a:lnSpc>
              <a:spcBef>
                <a:spcPct val="0"/>
              </a:spcBef>
            </a:pPr>
            <a:r>
              <a:rPr lang="en-US" sz="2100">
                <a:solidFill>
                  <a:srgbClr val="FECC00"/>
                </a:solidFill>
                <a:latin typeface="More Sugar"/>
                <a:ea typeface="More Sugar"/>
                <a:cs typeface="More Sugar"/>
                <a:sym typeface="More Sugar"/>
              </a:rPr>
              <a:t>Code de la Santé Publique</a:t>
            </a:r>
          </a:p>
          <a:p>
            <a:pPr algn="r">
              <a:lnSpc>
                <a:spcPts val="2940"/>
              </a:lnSpc>
              <a:spcBef>
                <a:spcPct val="0"/>
              </a:spcBef>
            </a:pPr>
            <a:r>
              <a:rPr lang="en-US" sz="2100">
                <a:solidFill>
                  <a:srgbClr val="FECC00"/>
                </a:solidFill>
                <a:latin typeface="More Sugar"/>
                <a:ea typeface="More Sugar"/>
                <a:cs typeface="More Sugar"/>
                <a:sym typeface="More Sugar"/>
              </a:rPr>
              <a:t>INRS</a:t>
            </a:r>
          </a:p>
        </p:txBody>
      </p:sp>
      <p:sp>
        <p:nvSpPr>
          <p:cNvPr id="18" name="TextBox 18"/>
          <p:cNvSpPr txBox="1"/>
          <p:nvPr/>
        </p:nvSpPr>
        <p:spPr>
          <a:xfrm>
            <a:off x="124534" y="2456797"/>
            <a:ext cx="3538258" cy="3060700"/>
          </a:xfrm>
          <a:prstGeom prst="rect">
            <a:avLst/>
          </a:prstGeom>
        </p:spPr>
        <p:txBody>
          <a:bodyPr lIns="0" tIns="0" rIns="0" bIns="0" rtlCol="0" anchor="t">
            <a:spAutoFit/>
          </a:bodyPr>
          <a:lstStyle/>
          <a:p>
            <a:pPr algn="l">
              <a:lnSpc>
                <a:spcPts val="3499"/>
              </a:lnSpc>
            </a:pPr>
            <a:r>
              <a:rPr lang="en-US" sz="2499">
                <a:solidFill>
                  <a:srgbClr val="06849A"/>
                </a:solidFill>
                <a:latin typeface="More Sugar"/>
                <a:ea typeface="More Sugar"/>
                <a:cs typeface="More Sugar"/>
                <a:sym typeface="More Sugar"/>
              </a:rPr>
              <a:t>Présenté par : </a:t>
            </a:r>
          </a:p>
          <a:p>
            <a:pPr algn="l">
              <a:lnSpc>
                <a:spcPts val="3499"/>
              </a:lnSpc>
            </a:pPr>
            <a:endParaRPr lang="en-US" sz="2499">
              <a:solidFill>
                <a:srgbClr val="06849A"/>
              </a:solidFill>
              <a:latin typeface="More Sugar"/>
              <a:ea typeface="More Sugar"/>
              <a:cs typeface="More Sugar"/>
              <a:sym typeface="More Sugar"/>
            </a:endParaRPr>
          </a:p>
          <a:p>
            <a:pPr algn="l">
              <a:lnSpc>
                <a:spcPts val="3499"/>
              </a:lnSpc>
            </a:pPr>
            <a:r>
              <a:rPr lang="en-US" sz="2499">
                <a:solidFill>
                  <a:srgbClr val="06849A"/>
                </a:solidFill>
                <a:latin typeface="More Sugar"/>
                <a:ea typeface="More Sugar"/>
                <a:cs typeface="More Sugar"/>
                <a:sym typeface="More Sugar"/>
              </a:rPr>
              <a:t>William Friconneau, Infirmier</a:t>
            </a:r>
          </a:p>
          <a:p>
            <a:pPr algn="l">
              <a:lnSpc>
                <a:spcPts val="3499"/>
              </a:lnSpc>
            </a:pPr>
            <a:endParaRPr lang="en-US" sz="2499">
              <a:solidFill>
                <a:srgbClr val="06849A"/>
              </a:solidFill>
              <a:latin typeface="More Sugar"/>
              <a:ea typeface="More Sugar"/>
              <a:cs typeface="More Sugar"/>
              <a:sym typeface="More Sugar"/>
            </a:endParaRPr>
          </a:p>
          <a:p>
            <a:pPr algn="l">
              <a:lnSpc>
                <a:spcPts val="3499"/>
              </a:lnSpc>
              <a:spcBef>
                <a:spcPct val="0"/>
              </a:spcBef>
            </a:pPr>
            <a:r>
              <a:rPr lang="en-US" sz="2499">
                <a:solidFill>
                  <a:srgbClr val="06849A"/>
                </a:solidFill>
                <a:latin typeface="More Sugar"/>
                <a:ea typeface="More Sugar"/>
                <a:cs typeface="More Sugar"/>
                <a:sym typeface="More Sugar"/>
              </a:rPr>
              <a:t>Marion Lanoy, Infirmière</a:t>
            </a:r>
          </a:p>
        </p:txBody>
      </p:sp>
      <p:sp>
        <p:nvSpPr>
          <p:cNvPr id="19" name="Freeform 19"/>
          <p:cNvSpPr/>
          <p:nvPr/>
        </p:nvSpPr>
        <p:spPr>
          <a:xfrm>
            <a:off x="6320218" y="2553645"/>
            <a:ext cx="4751425" cy="6923752"/>
          </a:xfrm>
          <a:custGeom>
            <a:avLst/>
            <a:gdLst/>
            <a:ahLst/>
            <a:cxnLst/>
            <a:rect l="l" t="t" r="r" b="b"/>
            <a:pathLst>
              <a:path w="4751425" h="6923752">
                <a:moveTo>
                  <a:pt x="0" y="0"/>
                </a:moveTo>
                <a:lnTo>
                  <a:pt x="4751426" y="0"/>
                </a:lnTo>
                <a:lnTo>
                  <a:pt x="4751426" y="6923752"/>
                </a:lnTo>
                <a:lnTo>
                  <a:pt x="0" y="6923752"/>
                </a:lnTo>
                <a:lnTo>
                  <a:pt x="0" y="0"/>
                </a:lnTo>
                <a:close/>
              </a:path>
            </a:pathLst>
          </a:custGeom>
          <a:blipFill>
            <a:blip r:embed="rId9"/>
            <a:stretch>
              <a:fillRect/>
            </a:stretch>
          </a:blipFill>
        </p:spPr>
        <p:txBody>
          <a:bodyPr/>
          <a:lstStyle/>
          <a:p>
            <a:endParaRPr lang="fr-F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
        <p:nvSpPr>
          <p:cNvPr id="3" name="TextBox 3"/>
          <p:cNvSpPr txBox="1"/>
          <p:nvPr/>
        </p:nvSpPr>
        <p:spPr>
          <a:xfrm>
            <a:off x="2249350" y="3556608"/>
            <a:ext cx="13657910" cy="1466903"/>
          </a:xfrm>
          <a:prstGeom prst="rect">
            <a:avLst/>
          </a:prstGeom>
        </p:spPr>
        <p:txBody>
          <a:bodyPr lIns="0" tIns="0" rIns="0" bIns="0" rtlCol="0" anchor="t">
            <a:spAutoFit/>
          </a:bodyPr>
          <a:lstStyle/>
          <a:p>
            <a:pPr algn="l">
              <a:lnSpc>
                <a:spcPts val="6069"/>
              </a:lnSpc>
            </a:pPr>
            <a:r>
              <a:rPr lang="en-US" sz="3245">
                <a:solidFill>
                  <a:srgbClr val="000000"/>
                </a:solidFill>
                <a:latin typeface="Raleway"/>
                <a:ea typeface="Raleway"/>
                <a:cs typeface="Raleway"/>
                <a:sym typeface="Raleway"/>
              </a:rPr>
              <a:t>J’ai un process rédigé d’évacuation ou de </a:t>
            </a:r>
            <a:r>
              <a:rPr lang="en-US" sz="3245" b="1">
                <a:solidFill>
                  <a:srgbClr val="000000"/>
                </a:solidFill>
                <a:latin typeface="Raleway Bold"/>
                <a:ea typeface="Raleway Bold"/>
                <a:cs typeface="Raleway Bold"/>
                <a:sym typeface="Raleway Bold"/>
              </a:rPr>
              <a:t>retour à domicile</a:t>
            </a:r>
            <a:r>
              <a:rPr lang="en-US" sz="3245">
                <a:solidFill>
                  <a:srgbClr val="000000"/>
                </a:solidFill>
                <a:latin typeface="Raleway"/>
                <a:ea typeface="Raleway"/>
                <a:cs typeface="Raleway"/>
                <a:sym typeface="Raleway"/>
              </a:rPr>
              <a:t> qui inclut le passage par un SST ou l’infirmerie de manière systématique.</a:t>
            </a:r>
          </a:p>
        </p:txBody>
      </p:sp>
      <p:sp>
        <p:nvSpPr>
          <p:cNvPr id="4" name="Freeform 4"/>
          <p:cNvSpPr/>
          <p:nvPr/>
        </p:nvSpPr>
        <p:spPr>
          <a:xfrm rot="4650846">
            <a:off x="12986160" y="3353873"/>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grpSp>
        <p:nvGrpSpPr>
          <p:cNvPr id="5" name="Group 5"/>
          <p:cNvGrpSpPr/>
          <p:nvPr/>
        </p:nvGrpSpPr>
        <p:grpSpPr>
          <a:xfrm rot="-5400000">
            <a:off x="16733433" y="-963345"/>
            <a:ext cx="3582708" cy="5713390"/>
            <a:chOff x="0" y="0"/>
            <a:chExt cx="4776944" cy="7617853"/>
          </a:xfrm>
        </p:grpSpPr>
        <p:sp>
          <p:nvSpPr>
            <p:cNvPr id="6" name="Freeform 6"/>
            <p:cNvSpPr/>
            <p:nvPr/>
          </p:nvSpPr>
          <p:spPr>
            <a:xfrm>
              <a:off x="0" y="0"/>
              <a:ext cx="2237744" cy="7617853"/>
            </a:xfrm>
            <a:custGeom>
              <a:avLst/>
              <a:gdLst/>
              <a:ahLst/>
              <a:cxnLst/>
              <a:rect l="l" t="t" r="r" b="b"/>
              <a:pathLst>
                <a:path w="2237744" h="7617853">
                  <a:moveTo>
                    <a:pt x="0" y="0"/>
                  </a:moveTo>
                  <a:lnTo>
                    <a:pt x="2237744" y="0"/>
                  </a:lnTo>
                  <a:lnTo>
                    <a:pt x="2237744" y="7617853"/>
                  </a:lnTo>
                  <a:lnTo>
                    <a:pt x="0" y="7617853"/>
                  </a:lnTo>
                  <a:lnTo>
                    <a:pt x="0" y="0"/>
                  </a:lnTo>
                  <a:close/>
                </a:path>
              </a:pathLst>
            </a:custGeom>
            <a:blipFill>
              <a:blip r:embed="rId5"/>
              <a:stretch>
                <a:fillRect/>
              </a:stretch>
            </a:blipFill>
          </p:spPr>
          <p:txBody>
            <a:bodyPr/>
            <a:lstStyle/>
            <a:p>
              <a:endParaRPr lang="fr-FR"/>
            </a:p>
          </p:txBody>
        </p:sp>
        <p:sp>
          <p:nvSpPr>
            <p:cNvPr id="7" name="Freeform 7"/>
            <p:cNvSpPr/>
            <p:nvPr/>
          </p:nvSpPr>
          <p:spPr>
            <a:xfrm>
              <a:off x="2545548" y="0"/>
              <a:ext cx="2231396" cy="7617853"/>
            </a:xfrm>
            <a:custGeom>
              <a:avLst/>
              <a:gdLst/>
              <a:ahLst/>
              <a:cxnLst/>
              <a:rect l="l" t="t" r="r" b="b"/>
              <a:pathLst>
                <a:path w="2231396" h="7617853">
                  <a:moveTo>
                    <a:pt x="0" y="0"/>
                  </a:moveTo>
                  <a:lnTo>
                    <a:pt x="2231396" y="0"/>
                  </a:lnTo>
                  <a:lnTo>
                    <a:pt x="2231396" y="7617853"/>
                  </a:lnTo>
                  <a:lnTo>
                    <a:pt x="0" y="7617853"/>
                  </a:lnTo>
                  <a:lnTo>
                    <a:pt x="0" y="0"/>
                  </a:lnTo>
                  <a:close/>
                </a:path>
              </a:pathLst>
            </a:custGeom>
            <a:blipFill>
              <a:blip r:embed="rId6"/>
              <a:stretch>
                <a:fillRect/>
              </a:stretch>
            </a:blipFill>
          </p:spPr>
          <p:txBody>
            <a:bodyPr/>
            <a:lstStyle/>
            <a:p>
              <a:endParaRPr lang="fr-FR"/>
            </a:p>
          </p:txBody>
        </p:sp>
      </p:grpSp>
      <p:sp>
        <p:nvSpPr>
          <p:cNvPr id="8" name="Freeform 8"/>
          <p:cNvSpPr/>
          <p:nvPr/>
        </p:nvSpPr>
        <p:spPr>
          <a:xfrm>
            <a:off x="1482361" y="4108713"/>
            <a:ext cx="523510" cy="671885"/>
          </a:xfrm>
          <a:custGeom>
            <a:avLst/>
            <a:gdLst/>
            <a:ahLst/>
            <a:cxnLst/>
            <a:rect l="l" t="t" r="r" b="b"/>
            <a:pathLst>
              <a:path w="523510" h="671885">
                <a:moveTo>
                  <a:pt x="0" y="0"/>
                </a:moveTo>
                <a:lnTo>
                  <a:pt x="523510" y="0"/>
                </a:lnTo>
                <a:lnTo>
                  <a:pt x="523510" y="671884"/>
                </a:lnTo>
                <a:lnTo>
                  <a:pt x="0" y="6718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9" name="TextBox 9"/>
          <p:cNvSpPr txBox="1"/>
          <p:nvPr/>
        </p:nvSpPr>
        <p:spPr>
          <a:xfrm>
            <a:off x="2906829" y="854571"/>
            <a:ext cx="12342951" cy="2144234"/>
          </a:xfrm>
          <a:prstGeom prst="rect">
            <a:avLst/>
          </a:prstGeom>
        </p:spPr>
        <p:txBody>
          <a:bodyPr lIns="0" tIns="0" rIns="0" bIns="0" rtlCol="0" anchor="t">
            <a:spAutoFit/>
          </a:bodyPr>
          <a:lstStyle/>
          <a:p>
            <a:pPr algn="ctr">
              <a:lnSpc>
                <a:spcPts val="8353"/>
              </a:lnSpc>
            </a:pPr>
            <a:r>
              <a:rPr lang="en-US" sz="7594" b="1">
                <a:solidFill>
                  <a:srgbClr val="000000"/>
                </a:solidFill>
                <a:latin typeface="Quicksand Bold"/>
                <a:ea typeface="Quicksand Bold"/>
                <a:cs typeface="Quicksand Bold"/>
                <a:sym typeface="Quicksand Bold"/>
              </a:rPr>
              <a:t>LA CHECK-LIST ORGANISATION SECOURS</a:t>
            </a:r>
          </a:p>
        </p:txBody>
      </p:sp>
      <p:sp>
        <p:nvSpPr>
          <p:cNvPr id="10" name="TextBox 10"/>
          <p:cNvSpPr txBox="1"/>
          <p:nvPr/>
        </p:nvSpPr>
        <p:spPr>
          <a:xfrm>
            <a:off x="16239663" y="3877310"/>
            <a:ext cx="1731059" cy="17589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 LE PROCESSUS AT (AU PROCHAIN TOTEM)</a:t>
            </a:r>
          </a:p>
        </p:txBody>
      </p:sp>
      <p:sp>
        <p:nvSpPr>
          <p:cNvPr id="11" name="Freeform 11"/>
          <p:cNvSpPr/>
          <p:nvPr/>
        </p:nvSpPr>
        <p:spPr>
          <a:xfrm>
            <a:off x="1425211" y="5642229"/>
            <a:ext cx="523510" cy="671885"/>
          </a:xfrm>
          <a:custGeom>
            <a:avLst/>
            <a:gdLst/>
            <a:ahLst/>
            <a:cxnLst/>
            <a:rect l="l" t="t" r="r" b="b"/>
            <a:pathLst>
              <a:path w="523510" h="671885">
                <a:moveTo>
                  <a:pt x="0" y="0"/>
                </a:moveTo>
                <a:lnTo>
                  <a:pt x="523510" y="0"/>
                </a:lnTo>
                <a:lnTo>
                  <a:pt x="523510" y="671885"/>
                </a:lnTo>
                <a:lnTo>
                  <a:pt x="0" y="6718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2" name="Freeform 12"/>
          <p:cNvSpPr/>
          <p:nvPr/>
        </p:nvSpPr>
        <p:spPr>
          <a:xfrm>
            <a:off x="1425211" y="8073240"/>
            <a:ext cx="523510" cy="671885"/>
          </a:xfrm>
          <a:custGeom>
            <a:avLst/>
            <a:gdLst/>
            <a:ahLst/>
            <a:cxnLst/>
            <a:rect l="l" t="t" r="r" b="b"/>
            <a:pathLst>
              <a:path w="523510" h="671885">
                <a:moveTo>
                  <a:pt x="0" y="0"/>
                </a:moveTo>
                <a:lnTo>
                  <a:pt x="523510" y="0"/>
                </a:lnTo>
                <a:lnTo>
                  <a:pt x="523510" y="671884"/>
                </a:lnTo>
                <a:lnTo>
                  <a:pt x="0" y="6718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3" name="TextBox 13"/>
          <p:cNvSpPr txBox="1"/>
          <p:nvPr/>
        </p:nvSpPr>
        <p:spPr>
          <a:xfrm>
            <a:off x="2249350" y="5417185"/>
            <a:ext cx="13657910" cy="2228903"/>
          </a:xfrm>
          <a:prstGeom prst="rect">
            <a:avLst/>
          </a:prstGeom>
        </p:spPr>
        <p:txBody>
          <a:bodyPr lIns="0" tIns="0" rIns="0" bIns="0" rtlCol="0" anchor="t">
            <a:spAutoFit/>
          </a:bodyPr>
          <a:lstStyle/>
          <a:p>
            <a:pPr algn="l">
              <a:lnSpc>
                <a:spcPts val="6069"/>
              </a:lnSpc>
            </a:pPr>
            <a:r>
              <a:rPr lang="en-US" sz="3245">
                <a:solidFill>
                  <a:srgbClr val="000000"/>
                </a:solidFill>
                <a:latin typeface="Raleway"/>
                <a:ea typeface="Raleway"/>
                <a:cs typeface="Raleway"/>
                <a:sym typeface="Raleway"/>
              </a:rPr>
              <a:t>Mes managers n’acceptent pas de RAD / Mise en TT en cours de journée sans justificatif de passage infirmerie ou SST (la sortie doit être prise en compte par l’organisation.</a:t>
            </a:r>
          </a:p>
        </p:txBody>
      </p:sp>
      <p:sp>
        <p:nvSpPr>
          <p:cNvPr id="14" name="TextBox 14"/>
          <p:cNvSpPr txBox="1"/>
          <p:nvPr/>
        </p:nvSpPr>
        <p:spPr>
          <a:xfrm>
            <a:off x="2249350" y="7902135"/>
            <a:ext cx="13657910" cy="1466903"/>
          </a:xfrm>
          <a:prstGeom prst="rect">
            <a:avLst/>
          </a:prstGeom>
        </p:spPr>
        <p:txBody>
          <a:bodyPr lIns="0" tIns="0" rIns="0" bIns="0" rtlCol="0" anchor="t">
            <a:spAutoFit/>
          </a:bodyPr>
          <a:lstStyle/>
          <a:p>
            <a:pPr algn="l">
              <a:lnSpc>
                <a:spcPts val="6069"/>
              </a:lnSpc>
            </a:pPr>
            <a:r>
              <a:rPr lang="en-US" sz="3245">
                <a:solidFill>
                  <a:srgbClr val="000000"/>
                </a:solidFill>
                <a:latin typeface="Raleway"/>
                <a:ea typeface="Raleway"/>
                <a:cs typeface="Raleway"/>
                <a:sym typeface="Raleway"/>
              </a:rPr>
              <a:t>J’ai un transport négocié à disposition pour les RAD “ok” par le 15 en l’absence de proches pouvant venir chercher la personne.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
        <p:nvSpPr>
          <p:cNvPr id="3" name="TextBox 3"/>
          <p:cNvSpPr txBox="1"/>
          <p:nvPr/>
        </p:nvSpPr>
        <p:spPr>
          <a:xfrm>
            <a:off x="2086646" y="3230918"/>
            <a:ext cx="14114707" cy="7562903"/>
          </a:xfrm>
          <a:prstGeom prst="rect">
            <a:avLst/>
          </a:prstGeom>
        </p:spPr>
        <p:txBody>
          <a:bodyPr lIns="0" tIns="0" rIns="0" bIns="0" rtlCol="0" anchor="t">
            <a:spAutoFit/>
          </a:bodyPr>
          <a:lstStyle/>
          <a:p>
            <a:pPr algn="ctr">
              <a:lnSpc>
                <a:spcPts val="6069"/>
              </a:lnSpc>
            </a:pPr>
            <a:r>
              <a:rPr lang="en-US" sz="3245" b="1">
                <a:solidFill>
                  <a:srgbClr val="000000"/>
                </a:solidFill>
                <a:latin typeface="Raleway Bold"/>
                <a:ea typeface="Raleway Bold"/>
                <a:cs typeface="Raleway Bold"/>
                <a:sym typeface="Raleway Bold"/>
              </a:rPr>
              <a:t>“Le doute bénéficie toujours à la victime” :</a:t>
            </a:r>
          </a:p>
          <a:p>
            <a:pPr algn="ctr">
              <a:lnSpc>
                <a:spcPts val="6069"/>
              </a:lnSpc>
            </a:pPr>
            <a:r>
              <a:rPr lang="en-US" sz="3245">
                <a:solidFill>
                  <a:srgbClr val="000000"/>
                </a:solidFill>
                <a:latin typeface="Raleway"/>
                <a:ea typeface="Raleway"/>
                <a:cs typeface="Raleway"/>
                <a:sym typeface="Raleway"/>
              </a:rPr>
              <a:t>Si vous vous demandez s’il faut appeler le 15, c’est qu’il fallait déjà l’avoir appelé.</a:t>
            </a:r>
          </a:p>
          <a:p>
            <a:pPr algn="ctr">
              <a:lnSpc>
                <a:spcPts val="6069"/>
              </a:lnSpc>
            </a:pPr>
            <a:endParaRPr lang="en-US" sz="3245">
              <a:solidFill>
                <a:srgbClr val="000000"/>
              </a:solidFill>
              <a:latin typeface="Raleway"/>
              <a:ea typeface="Raleway"/>
              <a:cs typeface="Raleway"/>
              <a:sym typeface="Raleway"/>
            </a:endParaRPr>
          </a:p>
          <a:p>
            <a:pPr algn="ctr">
              <a:lnSpc>
                <a:spcPts val="6069"/>
              </a:lnSpc>
            </a:pPr>
            <a:r>
              <a:rPr lang="en-US" sz="3245">
                <a:solidFill>
                  <a:srgbClr val="000000"/>
                </a:solidFill>
                <a:latin typeface="Raleway"/>
                <a:ea typeface="Raleway"/>
                <a:cs typeface="Raleway"/>
                <a:sym typeface="Raleway"/>
              </a:rPr>
              <a:t>“Je ne peux pas travailler”</a:t>
            </a:r>
          </a:p>
          <a:p>
            <a:pPr algn="ctr">
              <a:lnSpc>
                <a:spcPts val="6069"/>
              </a:lnSpc>
            </a:pPr>
            <a:r>
              <a:rPr lang="en-US" sz="3245">
                <a:solidFill>
                  <a:srgbClr val="000000"/>
                </a:solidFill>
                <a:latin typeface="Raleway"/>
                <a:ea typeface="Raleway"/>
                <a:cs typeface="Raleway"/>
                <a:sym typeface="Raleway"/>
              </a:rPr>
              <a:t>=</a:t>
            </a:r>
          </a:p>
          <a:p>
            <a:pPr algn="ctr">
              <a:lnSpc>
                <a:spcPts val="6069"/>
              </a:lnSpc>
            </a:pPr>
            <a:r>
              <a:rPr lang="en-US" sz="3245">
                <a:solidFill>
                  <a:srgbClr val="000000"/>
                </a:solidFill>
                <a:latin typeface="Raleway"/>
                <a:ea typeface="Raleway"/>
                <a:cs typeface="Raleway"/>
                <a:sym typeface="Raleway"/>
              </a:rPr>
              <a:t>“Je ne peux pas conduire jusqu’à preuve du contraire”</a:t>
            </a:r>
          </a:p>
          <a:p>
            <a:pPr algn="ctr">
              <a:lnSpc>
                <a:spcPts val="6069"/>
              </a:lnSpc>
            </a:pPr>
            <a:r>
              <a:rPr lang="en-US" sz="3245">
                <a:solidFill>
                  <a:srgbClr val="000000"/>
                </a:solidFill>
                <a:latin typeface="Raleway"/>
                <a:ea typeface="Raleway"/>
                <a:cs typeface="Raleway"/>
                <a:sym typeface="Raleway"/>
              </a:rPr>
              <a:t>Preuve du contraire = Avis médical</a:t>
            </a:r>
          </a:p>
          <a:p>
            <a:pPr algn="l">
              <a:lnSpc>
                <a:spcPts val="6069"/>
              </a:lnSpc>
            </a:pPr>
            <a:endParaRPr lang="en-US" sz="3245">
              <a:solidFill>
                <a:srgbClr val="000000"/>
              </a:solidFill>
              <a:latin typeface="Raleway"/>
              <a:ea typeface="Raleway"/>
              <a:cs typeface="Raleway"/>
              <a:sym typeface="Raleway"/>
            </a:endParaRPr>
          </a:p>
          <a:p>
            <a:pPr marL="0" lvl="0" indent="0" algn="l">
              <a:lnSpc>
                <a:spcPts val="6069"/>
              </a:lnSpc>
            </a:pPr>
            <a:endParaRPr lang="en-US" sz="3245">
              <a:solidFill>
                <a:srgbClr val="000000"/>
              </a:solidFill>
              <a:latin typeface="Raleway"/>
              <a:ea typeface="Raleway"/>
              <a:cs typeface="Raleway"/>
              <a:sym typeface="Raleway"/>
            </a:endParaRPr>
          </a:p>
        </p:txBody>
      </p:sp>
      <p:sp>
        <p:nvSpPr>
          <p:cNvPr id="4" name="Freeform 4"/>
          <p:cNvSpPr/>
          <p:nvPr/>
        </p:nvSpPr>
        <p:spPr>
          <a:xfrm rot="4650846">
            <a:off x="12225587" y="2551580"/>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5" name="TextBox 5"/>
          <p:cNvSpPr txBox="1"/>
          <p:nvPr/>
        </p:nvSpPr>
        <p:spPr>
          <a:xfrm>
            <a:off x="2357978" y="654071"/>
            <a:ext cx="13572044" cy="1822976"/>
          </a:xfrm>
          <a:prstGeom prst="rect">
            <a:avLst/>
          </a:prstGeom>
        </p:spPr>
        <p:txBody>
          <a:bodyPr lIns="0" tIns="0" rIns="0" bIns="0" rtlCol="0" anchor="t">
            <a:spAutoFit/>
          </a:bodyPr>
          <a:lstStyle/>
          <a:p>
            <a:pPr algn="ctr">
              <a:lnSpc>
                <a:spcPts val="7385"/>
              </a:lnSpc>
            </a:pPr>
            <a:r>
              <a:rPr lang="en-US" sz="5275" b="1">
                <a:solidFill>
                  <a:srgbClr val="000000"/>
                </a:solidFill>
                <a:latin typeface="Quicksand Bold"/>
                <a:ea typeface="Quicksand Bold"/>
                <a:cs typeface="Quicksand Bold"/>
                <a:sym typeface="Quicksand Bold"/>
              </a:rPr>
              <a:t>LES “PAS ASSEZ” MALADE POUR LES POMPIERS MAIS TROP POUR TRAVAILLER</a:t>
            </a:r>
          </a:p>
        </p:txBody>
      </p:sp>
      <p:sp>
        <p:nvSpPr>
          <p:cNvPr id="6" name="Freeform 6"/>
          <p:cNvSpPr/>
          <p:nvPr/>
        </p:nvSpPr>
        <p:spPr>
          <a:xfrm>
            <a:off x="417099" y="6970716"/>
            <a:ext cx="3545755" cy="4575168"/>
          </a:xfrm>
          <a:custGeom>
            <a:avLst/>
            <a:gdLst/>
            <a:ahLst/>
            <a:cxnLst/>
            <a:rect l="l" t="t" r="r" b="b"/>
            <a:pathLst>
              <a:path w="3545755" h="4575168">
                <a:moveTo>
                  <a:pt x="0" y="0"/>
                </a:moveTo>
                <a:lnTo>
                  <a:pt x="3545755" y="0"/>
                </a:lnTo>
                <a:lnTo>
                  <a:pt x="3545755" y="4575168"/>
                </a:lnTo>
                <a:lnTo>
                  <a:pt x="0" y="4575168"/>
                </a:lnTo>
                <a:lnTo>
                  <a:pt x="0" y="0"/>
                </a:lnTo>
                <a:close/>
              </a:path>
            </a:pathLst>
          </a:custGeom>
          <a:blipFill>
            <a:blip r:embed="rId7"/>
            <a:stretch>
              <a:fillRect/>
            </a:stretch>
          </a:blipFill>
        </p:spPr>
        <p:txBody>
          <a:bodyPr/>
          <a:lstStyle/>
          <a:p>
            <a:endParaRPr lang="fr-FR"/>
          </a:p>
        </p:txBody>
      </p:sp>
      <p:sp>
        <p:nvSpPr>
          <p:cNvPr id="7" name="TextBox 7"/>
          <p:cNvSpPr txBox="1"/>
          <p:nvPr/>
        </p:nvSpPr>
        <p:spPr>
          <a:xfrm>
            <a:off x="712603" y="5717744"/>
            <a:ext cx="2086646" cy="105410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NAN MAIS C’EST JUSTE UNE GASTRO</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086646" y="3230918"/>
            <a:ext cx="14114707" cy="6038903"/>
          </a:xfrm>
          <a:prstGeom prst="rect">
            <a:avLst/>
          </a:prstGeom>
        </p:spPr>
        <p:txBody>
          <a:bodyPr lIns="0" tIns="0" rIns="0" bIns="0" rtlCol="0" anchor="t">
            <a:spAutoFit/>
          </a:bodyPr>
          <a:lstStyle/>
          <a:p>
            <a:pPr algn="ctr">
              <a:lnSpc>
                <a:spcPts val="6069"/>
              </a:lnSpc>
            </a:pPr>
            <a:r>
              <a:rPr lang="en-US" sz="3245">
                <a:solidFill>
                  <a:srgbClr val="000000"/>
                </a:solidFill>
                <a:latin typeface="Raleway"/>
                <a:ea typeface="Raleway"/>
                <a:cs typeface="Raleway"/>
                <a:sym typeface="Raleway"/>
              </a:rPr>
              <a:t>Testez votre organisation, vos SST, “</a:t>
            </a:r>
            <a:r>
              <a:rPr lang="en-US" sz="3245" b="1">
                <a:solidFill>
                  <a:srgbClr val="000000"/>
                </a:solidFill>
                <a:latin typeface="Raleway Bold"/>
                <a:ea typeface="Raleway Bold"/>
                <a:cs typeface="Raleway Bold"/>
                <a:sym typeface="Raleway Bold"/>
              </a:rPr>
              <a:t>E2E</a:t>
            </a:r>
            <a:r>
              <a:rPr lang="en-US" sz="3245">
                <a:solidFill>
                  <a:srgbClr val="000000"/>
                </a:solidFill>
                <a:latin typeface="Raleway"/>
                <a:ea typeface="Raleway"/>
                <a:cs typeface="Raleway"/>
                <a:sym typeface="Raleway"/>
              </a:rPr>
              <a:t>” :</a:t>
            </a:r>
          </a:p>
          <a:p>
            <a:pPr algn="ctr">
              <a:lnSpc>
                <a:spcPts val="6069"/>
              </a:lnSpc>
            </a:pPr>
            <a:r>
              <a:rPr lang="en-US" sz="3245" b="1">
                <a:solidFill>
                  <a:srgbClr val="000000"/>
                </a:solidFill>
                <a:latin typeface="Raleway Bold"/>
                <a:ea typeface="Raleway Bold"/>
                <a:cs typeface="Raleway Bold"/>
                <a:sym typeface="Raleway Bold"/>
              </a:rPr>
              <a:t>3 minutes</a:t>
            </a:r>
            <a:r>
              <a:rPr lang="en-US" sz="3245">
                <a:solidFill>
                  <a:srgbClr val="000000"/>
                </a:solidFill>
                <a:latin typeface="Raleway"/>
                <a:ea typeface="Raleway"/>
                <a:cs typeface="Raleway"/>
                <a:sym typeface="Raleway"/>
              </a:rPr>
              <a:t> pour le bilan et l’appel,</a:t>
            </a:r>
          </a:p>
          <a:p>
            <a:pPr algn="ctr">
              <a:lnSpc>
                <a:spcPts val="6069"/>
              </a:lnSpc>
            </a:pPr>
            <a:r>
              <a:rPr lang="en-US" sz="3245" b="1">
                <a:solidFill>
                  <a:srgbClr val="000000"/>
                </a:solidFill>
                <a:latin typeface="Raleway Bold"/>
                <a:ea typeface="Raleway Bold"/>
                <a:cs typeface="Raleway Bold"/>
                <a:sym typeface="Raleway Bold"/>
              </a:rPr>
              <a:t>3 minutes</a:t>
            </a:r>
            <a:r>
              <a:rPr lang="en-US" sz="3245">
                <a:solidFill>
                  <a:srgbClr val="000000"/>
                </a:solidFill>
                <a:latin typeface="Raleway"/>
                <a:ea typeface="Raleway"/>
                <a:cs typeface="Raleway"/>
                <a:sym typeface="Raleway"/>
              </a:rPr>
              <a:t> </a:t>
            </a:r>
            <a:r>
              <a:rPr lang="en-US" sz="3245" b="1">
                <a:solidFill>
                  <a:srgbClr val="000000"/>
                </a:solidFill>
                <a:latin typeface="Raleway Bold"/>
                <a:ea typeface="Raleway Bold"/>
                <a:cs typeface="Raleway Bold"/>
                <a:sym typeface="Raleway Bold"/>
              </a:rPr>
              <a:t>pour que les secours arrivent à la victime </a:t>
            </a:r>
            <a:r>
              <a:rPr lang="en-US" sz="3245">
                <a:solidFill>
                  <a:srgbClr val="000000"/>
                </a:solidFill>
                <a:latin typeface="Raleway"/>
                <a:ea typeface="Raleway"/>
                <a:cs typeface="Raleway"/>
                <a:sym typeface="Raleway"/>
              </a:rPr>
              <a:t>depuis l’entrée site.</a:t>
            </a:r>
          </a:p>
          <a:p>
            <a:pPr algn="ctr">
              <a:lnSpc>
                <a:spcPts val="6069"/>
              </a:lnSpc>
            </a:pPr>
            <a:r>
              <a:rPr lang="en-US" sz="3245">
                <a:solidFill>
                  <a:srgbClr val="000000"/>
                </a:solidFill>
                <a:latin typeface="Raleway"/>
                <a:ea typeface="Raleway"/>
                <a:cs typeface="Raleway"/>
                <a:sym typeface="Raleway"/>
              </a:rPr>
              <a:t>3 minutes pour trouver une adresse en télétravail</a:t>
            </a:r>
          </a:p>
          <a:p>
            <a:pPr algn="ctr">
              <a:lnSpc>
                <a:spcPts val="6069"/>
              </a:lnSpc>
            </a:pPr>
            <a:endParaRPr lang="en-US" sz="3245">
              <a:solidFill>
                <a:srgbClr val="000000"/>
              </a:solidFill>
              <a:latin typeface="Raleway"/>
              <a:ea typeface="Raleway"/>
              <a:cs typeface="Raleway"/>
              <a:sym typeface="Raleway"/>
            </a:endParaRPr>
          </a:p>
          <a:p>
            <a:pPr algn="ctr">
              <a:lnSpc>
                <a:spcPts val="6069"/>
              </a:lnSpc>
            </a:pPr>
            <a:r>
              <a:rPr lang="en-US" sz="3245">
                <a:solidFill>
                  <a:srgbClr val="000000"/>
                </a:solidFill>
                <a:latin typeface="Raleway"/>
                <a:ea typeface="Raleway"/>
                <a:cs typeface="Raleway"/>
                <a:sym typeface="Raleway"/>
              </a:rPr>
              <a:t>Formez des SST ++</a:t>
            </a:r>
          </a:p>
          <a:p>
            <a:pPr algn="ctr">
              <a:lnSpc>
                <a:spcPts val="6069"/>
              </a:lnSpc>
            </a:pPr>
            <a:r>
              <a:rPr lang="en-US" sz="3245">
                <a:solidFill>
                  <a:srgbClr val="000000"/>
                </a:solidFill>
                <a:latin typeface="Raleway"/>
                <a:ea typeface="Raleway"/>
                <a:cs typeface="Raleway"/>
                <a:sym typeface="Raleway"/>
              </a:rPr>
              <a:t>Formez les managers.</a:t>
            </a:r>
          </a:p>
          <a:p>
            <a:pPr marL="0" lvl="0" indent="0" algn="ctr">
              <a:lnSpc>
                <a:spcPts val="6069"/>
              </a:lnSpc>
            </a:pPr>
            <a:endParaRPr lang="en-US" sz="3245">
              <a:solidFill>
                <a:srgbClr val="000000"/>
              </a:solidFill>
              <a:latin typeface="Raleway"/>
              <a:ea typeface="Raleway"/>
              <a:cs typeface="Raleway"/>
              <a:sym typeface="Raleway"/>
            </a:endParaRPr>
          </a:p>
        </p:txBody>
      </p:sp>
      <p:sp>
        <p:nvSpPr>
          <p:cNvPr id="4" name="Freeform 4"/>
          <p:cNvSpPr/>
          <p:nvPr/>
        </p:nvSpPr>
        <p:spPr>
          <a:xfrm rot="4650846">
            <a:off x="12225587" y="2551580"/>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2357978" y="654071"/>
            <a:ext cx="13572044" cy="892119"/>
          </a:xfrm>
          <a:prstGeom prst="rect">
            <a:avLst/>
          </a:prstGeom>
        </p:spPr>
        <p:txBody>
          <a:bodyPr lIns="0" tIns="0" rIns="0" bIns="0" rtlCol="0" anchor="t">
            <a:spAutoFit/>
          </a:bodyPr>
          <a:lstStyle/>
          <a:p>
            <a:pPr algn="ctr">
              <a:lnSpc>
                <a:spcPts val="7385"/>
              </a:lnSpc>
            </a:pPr>
            <a:r>
              <a:rPr lang="en-US" sz="5275" b="1">
                <a:solidFill>
                  <a:srgbClr val="000000"/>
                </a:solidFill>
                <a:latin typeface="Quicksand Bold"/>
                <a:ea typeface="Quicksand Bold"/>
                <a:cs typeface="Quicksand Bold"/>
                <a:sym typeface="Quicksand Bold"/>
              </a:rPr>
              <a:t>LE MOT DE LA FIN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794625" y="7014094"/>
            <a:ext cx="2771221" cy="7733640"/>
          </a:xfrm>
          <a:custGeom>
            <a:avLst/>
            <a:gdLst/>
            <a:ahLst/>
            <a:cxnLst/>
            <a:rect l="l" t="t" r="r" b="b"/>
            <a:pathLst>
              <a:path w="2771221" h="7733640">
                <a:moveTo>
                  <a:pt x="0" y="0"/>
                </a:moveTo>
                <a:lnTo>
                  <a:pt x="2771221" y="0"/>
                </a:lnTo>
                <a:lnTo>
                  <a:pt x="2771221" y="7733640"/>
                </a:lnTo>
                <a:lnTo>
                  <a:pt x="0" y="7733640"/>
                </a:lnTo>
                <a:lnTo>
                  <a:pt x="0" y="0"/>
                </a:lnTo>
                <a:close/>
              </a:path>
            </a:pathLst>
          </a:custGeom>
          <a:blipFill>
            <a:blip r:embed="rId6"/>
            <a:stretch>
              <a:fillRect/>
            </a:stretch>
          </a:blipFill>
        </p:spPr>
        <p:txBody>
          <a:bodyPr/>
          <a:lstStyle/>
          <a:p>
            <a:endParaRPr lang="fr-FR"/>
          </a:p>
        </p:txBody>
      </p:sp>
      <p:sp>
        <p:nvSpPr>
          <p:cNvPr id="5" name="Freeform 5"/>
          <p:cNvSpPr/>
          <p:nvPr/>
        </p:nvSpPr>
        <p:spPr>
          <a:xfrm rot="3830593">
            <a:off x="272545" y="6443459"/>
            <a:ext cx="1002833" cy="778563"/>
          </a:xfrm>
          <a:custGeom>
            <a:avLst/>
            <a:gdLst/>
            <a:ahLst/>
            <a:cxnLst/>
            <a:rect l="l" t="t" r="r" b="b"/>
            <a:pathLst>
              <a:path w="1002833" h="778563">
                <a:moveTo>
                  <a:pt x="0" y="0"/>
                </a:moveTo>
                <a:lnTo>
                  <a:pt x="1002833" y="0"/>
                </a:lnTo>
                <a:lnTo>
                  <a:pt x="1002833" y="778564"/>
                </a:lnTo>
                <a:lnTo>
                  <a:pt x="0" y="7785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6" name="Freeform 6"/>
          <p:cNvSpPr/>
          <p:nvPr/>
        </p:nvSpPr>
        <p:spPr>
          <a:xfrm rot="5291577" flipV="1">
            <a:off x="11104883" y="7987417"/>
            <a:ext cx="1002833" cy="778563"/>
          </a:xfrm>
          <a:custGeom>
            <a:avLst/>
            <a:gdLst/>
            <a:ahLst/>
            <a:cxnLst/>
            <a:rect l="l" t="t" r="r" b="b"/>
            <a:pathLst>
              <a:path w="1002833" h="778563">
                <a:moveTo>
                  <a:pt x="0" y="778563"/>
                </a:moveTo>
                <a:lnTo>
                  <a:pt x="1002833" y="778563"/>
                </a:lnTo>
                <a:lnTo>
                  <a:pt x="1002833" y="0"/>
                </a:lnTo>
                <a:lnTo>
                  <a:pt x="0" y="0"/>
                </a:lnTo>
                <a:lnTo>
                  <a:pt x="0" y="778563"/>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7" name="Freeform 7"/>
          <p:cNvSpPr/>
          <p:nvPr/>
        </p:nvSpPr>
        <p:spPr>
          <a:xfrm>
            <a:off x="7614830" y="4859997"/>
            <a:ext cx="3341842" cy="3341842"/>
          </a:xfrm>
          <a:custGeom>
            <a:avLst/>
            <a:gdLst/>
            <a:ahLst/>
            <a:cxnLst/>
            <a:rect l="l" t="t" r="r" b="b"/>
            <a:pathLst>
              <a:path w="3341842" h="3341842">
                <a:moveTo>
                  <a:pt x="0" y="0"/>
                </a:moveTo>
                <a:lnTo>
                  <a:pt x="3341842" y="0"/>
                </a:lnTo>
                <a:lnTo>
                  <a:pt x="3341842" y="3341842"/>
                </a:lnTo>
                <a:lnTo>
                  <a:pt x="0" y="3341842"/>
                </a:lnTo>
                <a:lnTo>
                  <a:pt x="0" y="0"/>
                </a:lnTo>
                <a:close/>
              </a:path>
            </a:pathLst>
          </a:custGeom>
          <a:blipFill>
            <a:blip r:embed="rId9"/>
            <a:stretch>
              <a:fillRect/>
            </a:stretch>
          </a:blipFill>
        </p:spPr>
        <p:txBody>
          <a:bodyPr/>
          <a:lstStyle/>
          <a:p>
            <a:endParaRPr lang="fr-FR"/>
          </a:p>
        </p:txBody>
      </p:sp>
      <p:sp>
        <p:nvSpPr>
          <p:cNvPr id="8" name="TextBox 8"/>
          <p:cNvSpPr txBox="1"/>
          <p:nvPr/>
        </p:nvSpPr>
        <p:spPr>
          <a:xfrm>
            <a:off x="4267471" y="771525"/>
            <a:ext cx="9753058" cy="2232683"/>
          </a:xfrm>
          <a:prstGeom prst="rect">
            <a:avLst/>
          </a:prstGeom>
        </p:spPr>
        <p:txBody>
          <a:bodyPr lIns="0" tIns="0" rIns="0" bIns="0" rtlCol="0" anchor="t">
            <a:spAutoFit/>
          </a:bodyPr>
          <a:lstStyle/>
          <a:p>
            <a:pPr marL="0" lvl="0" indent="0" algn="ctr">
              <a:lnSpc>
                <a:spcPts val="18163"/>
              </a:lnSpc>
              <a:spcBef>
                <a:spcPct val="0"/>
              </a:spcBef>
            </a:pPr>
            <a:r>
              <a:rPr lang="en-US" sz="12974">
                <a:solidFill>
                  <a:srgbClr val="000000"/>
                </a:solidFill>
                <a:latin typeface="More Sugar"/>
                <a:ea typeface="More Sugar"/>
                <a:cs typeface="More Sugar"/>
                <a:sym typeface="More Sugar"/>
              </a:rPr>
              <a:t>MERCI</a:t>
            </a:r>
          </a:p>
        </p:txBody>
      </p:sp>
      <p:sp>
        <p:nvSpPr>
          <p:cNvPr id="9" name="TextBox 9"/>
          <p:cNvSpPr txBox="1"/>
          <p:nvPr/>
        </p:nvSpPr>
        <p:spPr>
          <a:xfrm>
            <a:off x="2716226" y="3152389"/>
            <a:ext cx="12855548" cy="1073786"/>
          </a:xfrm>
          <a:prstGeom prst="rect">
            <a:avLst/>
          </a:prstGeom>
        </p:spPr>
        <p:txBody>
          <a:bodyPr lIns="0" tIns="0" rIns="0" bIns="0" rtlCol="0" anchor="t">
            <a:spAutoFit/>
          </a:bodyPr>
          <a:lstStyle/>
          <a:p>
            <a:pPr algn="ctr">
              <a:lnSpc>
                <a:spcPts val="4339"/>
              </a:lnSpc>
            </a:pPr>
            <a:r>
              <a:rPr lang="en-US" sz="3099" b="1">
                <a:solidFill>
                  <a:srgbClr val="000000"/>
                </a:solidFill>
                <a:latin typeface="Raleway Bold"/>
                <a:ea typeface="Raleway Bold"/>
                <a:cs typeface="Raleway Bold"/>
                <a:sym typeface="Raleway Bold"/>
              </a:rPr>
              <a:t>DE VOTRE PARTICIPATION ET DE VOTRE ATTENTION,</a:t>
            </a:r>
          </a:p>
          <a:p>
            <a:pPr algn="ctr">
              <a:lnSpc>
                <a:spcPts val="4339"/>
              </a:lnSpc>
              <a:spcBef>
                <a:spcPct val="0"/>
              </a:spcBef>
            </a:pPr>
            <a:r>
              <a:rPr lang="en-US" sz="3099">
                <a:solidFill>
                  <a:srgbClr val="000000"/>
                </a:solidFill>
                <a:latin typeface="Raleway"/>
                <a:ea typeface="Raleway"/>
                <a:cs typeface="Raleway"/>
                <a:sym typeface="Raleway"/>
              </a:rPr>
              <a:t>LAISSEZ NOUS VOTRE AVIS DANS LA CONVERSATION TEAMS !</a:t>
            </a:r>
          </a:p>
        </p:txBody>
      </p:sp>
      <p:sp>
        <p:nvSpPr>
          <p:cNvPr id="10" name="TextBox 10"/>
          <p:cNvSpPr txBox="1"/>
          <p:nvPr/>
        </p:nvSpPr>
        <p:spPr>
          <a:xfrm>
            <a:off x="948065" y="5778641"/>
            <a:ext cx="2586889" cy="105410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JE VOUS SOUHAITE UNE EXCELLENTE APRES MIDI !</a:t>
            </a:r>
          </a:p>
        </p:txBody>
      </p:sp>
      <p:sp>
        <p:nvSpPr>
          <p:cNvPr id="11" name="TextBox 11"/>
          <p:cNvSpPr txBox="1"/>
          <p:nvPr/>
        </p:nvSpPr>
        <p:spPr>
          <a:xfrm>
            <a:off x="5987686" y="9012709"/>
            <a:ext cx="6312627" cy="869863"/>
          </a:xfrm>
          <a:prstGeom prst="rect">
            <a:avLst/>
          </a:prstGeom>
        </p:spPr>
        <p:txBody>
          <a:bodyPr lIns="0" tIns="0" rIns="0" bIns="0" rtlCol="0" anchor="t">
            <a:spAutoFit/>
          </a:bodyPr>
          <a:lstStyle/>
          <a:p>
            <a:pPr algn="ctr">
              <a:lnSpc>
                <a:spcPts val="3499"/>
              </a:lnSpc>
            </a:pPr>
            <a:r>
              <a:rPr lang="en-US" sz="2499">
                <a:solidFill>
                  <a:srgbClr val="000000"/>
                </a:solidFill>
                <a:latin typeface="Raleway"/>
                <a:ea typeface="Raleway"/>
                <a:cs typeface="Raleway"/>
                <a:sym typeface="Raleway"/>
              </a:rPr>
              <a:t>RENDEZ VOUS AU PROCHAIN TOTEM</a:t>
            </a:r>
          </a:p>
          <a:p>
            <a:pPr algn="ctr">
              <a:lnSpc>
                <a:spcPts val="3499"/>
              </a:lnSpc>
              <a:spcBef>
                <a:spcPct val="0"/>
              </a:spcBef>
            </a:pPr>
            <a:r>
              <a:rPr lang="en-US" sz="2499" i="1">
                <a:solidFill>
                  <a:srgbClr val="000000"/>
                </a:solidFill>
                <a:latin typeface="Raleway Italics"/>
                <a:ea typeface="Raleway Italics"/>
                <a:cs typeface="Raleway Italics"/>
                <a:sym typeface="Raleway Italics"/>
              </a:rPr>
              <a:t>“LES PROCESS D’URGENCE”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5092464" y="7055046"/>
            <a:ext cx="1739762" cy="2500257"/>
          </a:xfrm>
          <a:custGeom>
            <a:avLst/>
            <a:gdLst/>
            <a:ahLst/>
            <a:cxnLst/>
            <a:rect l="l" t="t" r="r" b="b"/>
            <a:pathLst>
              <a:path w="1739762" h="2500257">
                <a:moveTo>
                  <a:pt x="0" y="0"/>
                </a:moveTo>
                <a:lnTo>
                  <a:pt x="1739762" y="0"/>
                </a:lnTo>
                <a:lnTo>
                  <a:pt x="1739762" y="2500257"/>
                </a:lnTo>
                <a:lnTo>
                  <a:pt x="0" y="2500257"/>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5409932" y="1295064"/>
            <a:ext cx="7449087"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AUJOURD’HUI</a:t>
            </a:r>
          </a:p>
        </p:txBody>
      </p:sp>
      <p:sp>
        <p:nvSpPr>
          <p:cNvPr id="6" name="TextBox 6"/>
          <p:cNvSpPr txBox="1"/>
          <p:nvPr/>
        </p:nvSpPr>
        <p:spPr>
          <a:xfrm>
            <a:off x="1959569" y="2981324"/>
            <a:ext cx="14368862" cy="5443856"/>
          </a:xfrm>
          <a:prstGeom prst="rect">
            <a:avLst/>
          </a:prstGeom>
        </p:spPr>
        <p:txBody>
          <a:bodyPr lIns="0" tIns="0" rIns="0" bIns="0" rtlCol="0" anchor="t">
            <a:spAutoFit/>
          </a:bodyPr>
          <a:lstStyle/>
          <a:p>
            <a:pPr algn="ctr">
              <a:lnSpc>
                <a:spcPts val="3919"/>
              </a:lnSpc>
            </a:pPr>
            <a:r>
              <a:rPr lang="en-US" sz="2799" i="1">
                <a:solidFill>
                  <a:srgbClr val="000000"/>
                </a:solidFill>
                <a:latin typeface="Raleway Italics"/>
                <a:ea typeface="Raleway Italics"/>
                <a:cs typeface="Raleway Italics"/>
                <a:sym typeface="Raleway Italics"/>
              </a:rPr>
              <a:t>« L'employeur prend, après avis du médecin du travail, les mesures nécessaires pour assurer les premiers secours aux accidentés et aux malades. Ces mesures qui sont prises en liaison notamment avec les services de secours d'urgence extérieurs à l'entreprise sont adaptées à la nature des risques. »</a:t>
            </a:r>
          </a:p>
          <a:p>
            <a:pPr algn="ctr">
              <a:lnSpc>
                <a:spcPts val="3919"/>
              </a:lnSpc>
            </a:pPr>
            <a:r>
              <a:rPr lang="en-US" sz="2799" b="1">
                <a:solidFill>
                  <a:srgbClr val="000000"/>
                </a:solidFill>
                <a:latin typeface="Raleway Bold"/>
                <a:ea typeface="Raleway Bold"/>
                <a:cs typeface="Raleway Bold"/>
                <a:sym typeface="Raleway Bold"/>
              </a:rPr>
              <a:t> Code du travail, Article R4224-16</a:t>
            </a:r>
          </a:p>
          <a:p>
            <a:pPr algn="ctr">
              <a:lnSpc>
                <a:spcPts val="3919"/>
              </a:lnSpc>
            </a:pPr>
            <a:endParaRPr lang="en-US" sz="2799" b="1">
              <a:solidFill>
                <a:srgbClr val="000000"/>
              </a:solidFill>
              <a:latin typeface="Raleway Bold"/>
              <a:ea typeface="Raleway Bold"/>
              <a:cs typeface="Raleway Bold"/>
              <a:sym typeface="Raleway Bold"/>
            </a:endParaRPr>
          </a:p>
          <a:p>
            <a:pPr algn="ctr">
              <a:lnSpc>
                <a:spcPts val="3919"/>
              </a:lnSpc>
            </a:pPr>
            <a:r>
              <a:rPr lang="en-US" sz="2799" i="1">
                <a:solidFill>
                  <a:srgbClr val="000000"/>
                </a:solidFill>
                <a:latin typeface="Raleway Italics"/>
                <a:ea typeface="Raleway Italics"/>
                <a:cs typeface="Raleway Italics"/>
                <a:sym typeface="Raleway Italics"/>
              </a:rPr>
              <a:t>« Un membre du personnel reçoit la formation de secouriste nécessaire pour donner les premiers secours en cas d'urgence dans : 1° Chaque atelier où sont accomplis des travaux dangereux ; 2° Chaque chantier employant vingt travailleurs au moins pendant plus de quinze jours où sont réalisés des travaux dangereux. »</a:t>
            </a:r>
          </a:p>
          <a:p>
            <a:pPr algn="ctr">
              <a:lnSpc>
                <a:spcPts val="3919"/>
              </a:lnSpc>
            </a:pPr>
            <a:r>
              <a:rPr lang="en-US" sz="2799" b="1">
                <a:solidFill>
                  <a:srgbClr val="000000"/>
                </a:solidFill>
                <a:latin typeface="Raleway Bold"/>
                <a:ea typeface="Raleway Bold"/>
                <a:cs typeface="Raleway Bold"/>
                <a:sym typeface="Raleway Bold"/>
              </a:rPr>
              <a:t>Code du travail, Article R4224-15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5092464" y="7055046"/>
            <a:ext cx="1739762" cy="2500257"/>
          </a:xfrm>
          <a:custGeom>
            <a:avLst/>
            <a:gdLst/>
            <a:ahLst/>
            <a:cxnLst/>
            <a:rect l="l" t="t" r="r" b="b"/>
            <a:pathLst>
              <a:path w="1739762" h="2500257">
                <a:moveTo>
                  <a:pt x="0" y="0"/>
                </a:moveTo>
                <a:lnTo>
                  <a:pt x="1739762" y="0"/>
                </a:lnTo>
                <a:lnTo>
                  <a:pt x="1739762" y="2500257"/>
                </a:lnTo>
                <a:lnTo>
                  <a:pt x="0" y="2500257"/>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082213" y="876300"/>
            <a:ext cx="10354314"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QUELQUES CHIFFRES</a:t>
            </a:r>
          </a:p>
        </p:txBody>
      </p:sp>
      <p:sp>
        <p:nvSpPr>
          <p:cNvPr id="6" name="TextBox 6"/>
          <p:cNvSpPr txBox="1"/>
          <p:nvPr/>
        </p:nvSpPr>
        <p:spPr>
          <a:xfrm>
            <a:off x="2569307" y="6997896"/>
            <a:ext cx="5804436" cy="2510790"/>
          </a:xfrm>
          <a:prstGeom prst="rect">
            <a:avLst/>
          </a:prstGeom>
        </p:spPr>
        <p:txBody>
          <a:bodyPr lIns="0" tIns="0" rIns="0" bIns="0" rtlCol="0" anchor="t">
            <a:spAutoFit/>
          </a:bodyPr>
          <a:lstStyle/>
          <a:p>
            <a:pPr algn="ctr">
              <a:lnSpc>
                <a:spcPts val="3359"/>
              </a:lnSpc>
            </a:pPr>
            <a:r>
              <a:rPr lang="en-US" sz="2400" i="1">
                <a:solidFill>
                  <a:srgbClr val="000000"/>
                </a:solidFill>
                <a:latin typeface="Raleway Italics"/>
                <a:ea typeface="Raleway Italics"/>
                <a:cs typeface="Raleway Italics"/>
                <a:sym typeface="Raleway Italics"/>
              </a:rPr>
              <a:t>“</a:t>
            </a:r>
            <a:r>
              <a:rPr lang="en-US" sz="2400" b="1" i="1">
                <a:solidFill>
                  <a:srgbClr val="000000"/>
                </a:solidFill>
                <a:latin typeface="Raleway Bold Italics"/>
                <a:ea typeface="Raleway Bold Italics"/>
                <a:cs typeface="Raleway Bold Italics"/>
                <a:sym typeface="Raleway Bold Italics"/>
              </a:rPr>
              <a:t>Les malaises constituent la première cause de mortalité au travail (hors trajet), représentant 54 % des décès.”</a:t>
            </a:r>
          </a:p>
          <a:p>
            <a:pPr algn="ctr">
              <a:lnSpc>
                <a:spcPts val="3359"/>
              </a:lnSpc>
            </a:pPr>
            <a:r>
              <a:rPr lang="en-US" sz="2400" i="1">
                <a:solidFill>
                  <a:srgbClr val="000000"/>
                </a:solidFill>
                <a:latin typeface="Raleway Italics"/>
                <a:ea typeface="Raleway Italics"/>
                <a:cs typeface="Raleway Italics"/>
                <a:sym typeface="Raleway Italics"/>
              </a:rPr>
              <a:t>(INRS, Revue Références en santé au travail n°165, Étude EPICEA, "Mortalité au travail : analyse des causes médicales").</a:t>
            </a:r>
          </a:p>
        </p:txBody>
      </p:sp>
      <p:sp>
        <p:nvSpPr>
          <p:cNvPr id="7" name="TextBox 7"/>
          <p:cNvSpPr txBox="1"/>
          <p:nvPr/>
        </p:nvSpPr>
        <p:spPr>
          <a:xfrm>
            <a:off x="6999021" y="5086350"/>
            <a:ext cx="9606855" cy="1672590"/>
          </a:xfrm>
          <a:prstGeom prst="rect">
            <a:avLst/>
          </a:prstGeom>
        </p:spPr>
        <p:txBody>
          <a:bodyPr lIns="0" tIns="0" rIns="0" bIns="0" rtlCol="0" anchor="t">
            <a:spAutoFit/>
          </a:bodyPr>
          <a:lstStyle/>
          <a:p>
            <a:pPr algn="ctr">
              <a:lnSpc>
                <a:spcPts val="3359"/>
              </a:lnSpc>
              <a:spcBef>
                <a:spcPct val="0"/>
              </a:spcBef>
            </a:pPr>
            <a:r>
              <a:rPr lang="en-US" sz="2400" b="1">
                <a:solidFill>
                  <a:srgbClr val="000000"/>
                </a:solidFill>
                <a:latin typeface="Quicksand Bold"/>
                <a:ea typeface="Quicksand Bold"/>
                <a:cs typeface="Quicksand Bold"/>
                <a:sym typeface="Quicksand Bold"/>
              </a:rPr>
              <a:t>264 Accidents du Travail avec arrêt (</a:t>
            </a:r>
            <a:r>
              <a:rPr lang="en-US" sz="2400">
                <a:solidFill>
                  <a:srgbClr val="000000"/>
                </a:solidFill>
                <a:latin typeface="Quicksand"/>
                <a:ea typeface="Quicksand"/>
                <a:cs typeface="Quicksand"/>
                <a:sym typeface="Quicksand"/>
              </a:rPr>
              <a:t>dont une partie grave).</a:t>
            </a:r>
          </a:p>
          <a:p>
            <a:pPr algn="ctr">
              <a:lnSpc>
                <a:spcPts val="3359"/>
              </a:lnSpc>
              <a:spcBef>
                <a:spcPct val="0"/>
              </a:spcBef>
            </a:pPr>
            <a:r>
              <a:rPr lang="en-US" sz="2400">
                <a:solidFill>
                  <a:srgbClr val="000000"/>
                </a:solidFill>
                <a:latin typeface="Quicksand"/>
                <a:ea typeface="Quicksand"/>
                <a:cs typeface="Quicksand"/>
                <a:sym typeface="Quicksand"/>
              </a:rPr>
              <a:t>Source : Assurance Maladie - Risques Professionnels, "Rapport Annuel 2023", Chiffres clés (Indice de fréquence national : 26,4 pour 1000).</a:t>
            </a:r>
          </a:p>
        </p:txBody>
      </p:sp>
      <p:sp>
        <p:nvSpPr>
          <p:cNvPr id="8" name="TextBox 8"/>
          <p:cNvSpPr txBox="1"/>
          <p:nvPr/>
        </p:nvSpPr>
        <p:spPr>
          <a:xfrm>
            <a:off x="5471525" y="2293951"/>
            <a:ext cx="7344950" cy="1016815"/>
          </a:xfrm>
          <a:prstGeom prst="rect">
            <a:avLst/>
          </a:prstGeom>
        </p:spPr>
        <p:txBody>
          <a:bodyPr lIns="0" tIns="0" rIns="0" bIns="0" rtlCol="0" anchor="t">
            <a:spAutoFit/>
          </a:bodyPr>
          <a:lstStyle/>
          <a:p>
            <a:pPr algn="ctr">
              <a:lnSpc>
                <a:spcPts val="2755"/>
              </a:lnSpc>
              <a:spcBef>
                <a:spcPct val="0"/>
              </a:spcBef>
            </a:pPr>
            <a:r>
              <a:rPr lang="en-US" sz="1967">
                <a:solidFill>
                  <a:srgbClr val="000000"/>
                </a:solidFill>
                <a:latin typeface="Quicksand"/>
                <a:ea typeface="Quicksand"/>
                <a:cs typeface="Quicksand"/>
                <a:sym typeface="Quicksand"/>
              </a:rPr>
              <a:t>Sur une décennie, pour un effectif constant de 1000 personnes (population active), les modèles statistiques nationaux prévoient :</a:t>
            </a:r>
          </a:p>
        </p:txBody>
      </p:sp>
      <p:sp>
        <p:nvSpPr>
          <p:cNvPr id="9" name="TextBox 9"/>
          <p:cNvSpPr txBox="1"/>
          <p:nvPr/>
        </p:nvSpPr>
        <p:spPr>
          <a:xfrm>
            <a:off x="1028700" y="3859530"/>
            <a:ext cx="5152575" cy="2091690"/>
          </a:xfrm>
          <a:prstGeom prst="rect">
            <a:avLst/>
          </a:prstGeom>
        </p:spPr>
        <p:txBody>
          <a:bodyPr lIns="0" tIns="0" rIns="0" bIns="0" rtlCol="0" anchor="t">
            <a:spAutoFit/>
          </a:bodyPr>
          <a:lstStyle/>
          <a:p>
            <a:pPr algn="ctr">
              <a:lnSpc>
                <a:spcPts val="3359"/>
              </a:lnSpc>
              <a:spcBef>
                <a:spcPct val="0"/>
              </a:spcBef>
            </a:pPr>
            <a:r>
              <a:rPr lang="en-US" sz="2400">
                <a:solidFill>
                  <a:srgbClr val="000000"/>
                </a:solidFill>
                <a:latin typeface="Quicksand"/>
                <a:ea typeface="Quicksand"/>
                <a:cs typeface="Quicksand"/>
                <a:sym typeface="Quicksand"/>
              </a:rPr>
              <a:t>“</a:t>
            </a:r>
            <a:r>
              <a:rPr lang="en-US" sz="2400" b="1">
                <a:solidFill>
                  <a:srgbClr val="000000"/>
                </a:solidFill>
                <a:latin typeface="Quicksand Bold"/>
                <a:ea typeface="Quicksand Bold"/>
                <a:cs typeface="Quicksand Bold"/>
                <a:sym typeface="Quicksand Bold"/>
              </a:rPr>
              <a:t>Plus de 25% des AVC surviennent chez des personnes de moins de 65 ans.</a:t>
            </a:r>
            <a:r>
              <a:rPr lang="en-US" sz="2400">
                <a:solidFill>
                  <a:srgbClr val="000000"/>
                </a:solidFill>
                <a:latin typeface="Quicksand"/>
                <a:ea typeface="Quicksand"/>
                <a:cs typeface="Quicksand"/>
                <a:sym typeface="Quicksand"/>
              </a:rPr>
              <a:t>” (Ministère de la Santé et de la Prévention, Plan national d'actions AVC 2020-2022, Page 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5092464" y="7055046"/>
            <a:ext cx="1739762" cy="2500257"/>
          </a:xfrm>
          <a:custGeom>
            <a:avLst/>
            <a:gdLst/>
            <a:ahLst/>
            <a:cxnLst/>
            <a:rect l="l" t="t" r="r" b="b"/>
            <a:pathLst>
              <a:path w="1739762" h="2500257">
                <a:moveTo>
                  <a:pt x="0" y="0"/>
                </a:moveTo>
                <a:lnTo>
                  <a:pt x="1739762" y="0"/>
                </a:lnTo>
                <a:lnTo>
                  <a:pt x="1739762" y="2500257"/>
                </a:lnTo>
                <a:lnTo>
                  <a:pt x="0" y="2500257"/>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5409932" y="1295064"/>
            <a:ext cx="7449087"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SAVEZ-VOUS ?</a:t>
            </a:r>
          </a:p>
        </p:txBody>
      </p:sp>
      <p:sp>
        <p:nvSpPr>
          <p:cNvPr id="6" name="TextBox 6"/>
          <p:cNvSpPr txBox="1"/>
          <p:nvPr/>
        </p:nvSpPr>
        <p:spPr>
          <a:xfrm>
            <a:off x="2910975" y="3669116"/>
            <a:ext cx="12370799" cy="3737612"/>
          </a:xfrm>
          <a:prstGeom prst="rect">
            <a:avLst/>
          </a:prstGeom>
        </p:spPr>
        <p:txBody>
          <a:bodyPr lIns="0" tIns="0" rIns="0" bIns="0" rtlCol="0" anchor="t">
            <a:spAutoFit/>
          </a:bodyPr>
          <a:lstStyle/>
          <a:p>
            <a:pPr algn="ctr">
              <a:lnSpc>
                <a:spcPts val="4199"/>
              </a:lnSpc>
            </a:pPr>
            <a:r>
              <a:rPr lang="en-US" sz="2999">
                <a:solidFill>
                  <a:srgbClr val="000000"/>
                </a:solidFill>
                <a:latin typeface="Raleway"/>
                <a:ea typeface="Raleway"/>
                <a:cs typeface="Raleway"/>
                <a:sym typeface="Raleway"/>
              </a:rPr>
              <a:t>COMBIEN DE SST DISPOSEZ DANS VOTRE ENTREPRISE ?</a:t>
            </a:r>
          </a:p>
          <a:p>
            <a:pPr algn="ctr">
              <a:lnSpc>
                <a:spcPts val="5879"/>
              </a:lnSpc>
            </a:pPr>
            <a:endParaRPr lang="en-US" sz="2999">
              <a:solidFill>
                <a:srgbClr val="000000"/>
              </a:solidFill>
              <a:latin typeface="Raleway"/>
              <a:ea typeface="Raleway"/>
              <a:cs typeface="Raleway"/>
              <a:sym typeface="Raleway"/>
            </a:endParaRPr>
          </a:p>
          <a:p>
            <a:pPr algn="ctr">
              <a:lnSpc>
                <a:spcPts val="4199"/>
              </a:lnSpc>
            </a:pPr>
            <a:r>
              <a:rPr lang="en-US" sz="2999">
                <a:solidFill>
                  <a:srgbClr val="000000"/>
                </a:solidFill>
                <a:latin typeface="Raleway"/>
                <a:ea typeface="Raleway"/>
                <a:cs typeface="Raleway"/>
                <a:sym typeface="Raleway"/>
              </a:rPr>
              <a:t>COMBIEN SONT PRÉSENTS AUJOURD’HUI SUR VOS SITES ?</a:t>
            </a:r>
          </a:p>
          <a:p>
            <a:pPr algn="ctr">
              <a:lnSpc>
                <a:spcPts val="5879"/>
              </a:lnSpc>
            </a:pPr>
            <a:endParaRPr lang="en-US" sz="2999">
              <a:solidFill>
                <a:srgbClr val="000000"/>
              </a:solidFill>
              <a:latin typeface="Raleway"/>
              <a:ea typeface="Raleway"/>
              <a:cs typeface="Raleway"/>
              <a:sym typeface="Raleway"/>
            </a:endParaRPr>
          </a:p>
          <a:p>
            <a:pPr algn="ctr">
              <a:lnSpc>
                <a:spcPts val="5039"/>
              </a:lnSpc>
            </a:pPr>
            <a:r>
              <a:rPr lang="en-US" sz="2999">
                <a:solidFill>
                  <a:srgbClr val="000000"/>
                </a:solidFill>
                <a:latin typeface="Raleway"/>
                <a:ea typeface="Raleway"/>
                <a:cs typeface="Raleway"/>
                <a:sym typeface="Raleway"/>
              </a:rPr>
              <a:t>CONNAISSEZ-VOUS LES RECOMMANDATIONS</a:t>
            </a:r>
          </a:p>
          <a:p>
            <a:pPr algn="ctr">
              <a:lnSpc>
                <a:spcPts val="5039"/>
              </a:lnSpc>
            </a:pPr>
            <a:r>
              <a:rPr lang="en-US" sz="2999">
                <a:solidFill>
                  <a:srgbClr val="000000"/>
                </a:solidFill>
                <a:latin typeface="Raleway"/>
                <a:ea typeface="Raleway"/>
                <a:cs typeface="Raleway"/>
                <a:sym typeface="Raleway"/>
              </a:rPr>
              <a:t>SUR LE NOMBRE DE SST NÉCESSAIRES DANS UNE ENTREPRISE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602540" y="-64860"/>
            <a:ext cx="13082920" cy="10351860"/>
          </a:xfrm>
          <a:custGeom>
            <a:avLst/>
            <a:gdLst/>
            <a:ahLst/>
            <a:cxnLst/>
            <a:rect l="l" t="t" r="r" b="b"/>
            <a:pathLst>
              <a:path w="13082920" h="10351860">
                <a:moveTo>
                  <a:pt x="0" y="0"/>
                </a:moveTo>
                <a:lnTo>
                  <a:pt x="13082920" y="0"/>
                </a:lnTo>
                <a:lnTo>
                  <a:pt x="13082920" y="10351860"/>
                </a:lnTo>
                <a:lnTo>
                  <a:pt x="0" y="10351860"/>
                </a:lnTo>
                <a:lnTo>
                  <a:pt x="0" y="0"/>
                </a:lnTo>
                <a:close/>
              </a:path>
            </a:pathLst>
          </a:custGeom>
          <a:blipFill>
            <a:blip r:embed="rId2"/>
            <a:stretch>
              <a:fillRect/>
            </a:stretch>
          </a:blipFill>
        </p:spPr>
        <p:txBody>
          <a:bodyPr/>
          <a:lstStyle/>
          <a:p>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043349" y="3431751"/>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3444520" y="6695660"/>
            <a:ext cx="760059" cy="1659819"/>
          </a:xfrm>
          <a:custGeom>
            <a:avLst/>
            <a:gdLst/>
            <a:ahLst/>
            <a:cxnLst/>
            <a:rect l="l" t="t" r="r" b="b"/>
            <a:pathLst>
              <a:path w="760059" h="1659819">
                <a:moveTo>
                  <a:pt x="0" y="0"/>
                </a:moveTo>
                <a:lnTo>
                  <a:pt x="760059" y="0"/>
                </a:lnTo>
                <a:lnTo>
                  <a:pt x="760059" y="1659819"/>
                </a:lnTo>
                <a:lnTo>
                  <a:pt x="0" y="165981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5" name="Freeform 5"/>
          <p:cNvSpPr/>
          <p:nvPr/>
        </p:nvSpPr>
        <p:spPr>
          <a:xfrm>
            <a:off x="1265903" y="6676610"/>
            <a:ext cx="1999488" cy="1787865"/>
          </a:xfrm>
          <a:custGeom>
            <a:avLst/>
            <a:gdLst/>
            <a:ahLst/>
            <a:cxnLst/>
            <a:rect l="l" t="t" r="r" b="b"/>
            <a:pathLst>
              <a:path w="1999488" h="1787865">
                <a:moveTo>
                  <a:pt x="0" y="0"/>
                </a:moveTo>
                <a:lnTo>
                  <a:pt x="1999488" y="0"/>
                </a:lnTo>
                <a:lnTo>
                  <a:pt x="1999488" y="1787865"/>
                </a:lnTo>
                <a:lnTo>
                  <a:pt x="0" y="1787865"/>
                </a:lnTo>
                <a:lnTo>
                  <a:pt x="0" y="0"/>
                </a:lnTo>
                <a:close/>
              </a:path>
            </a:pathLst>
          </a:custGeom>
          <a:blipFill>
            <a:blip r:embed="rId8"/>
            <a:stretch>
              <a:fillRect b="-32351"/>
            </a:stretch>
          </a:blipFill>
        </p:spPr>
        <p:txBody>
          <a:bodyPr/>
          <a:lstStyle/>
          <a:p>
            <a:endParaRPr lang="fr-FR"/>
          </a:p>
        </p:txBody>
      </p:sp>
      <p:sp>
        <p:nvSpPr>
          <p:cNvPr id="6" name="TextBox 6"/>
          <p:cNvSpPr txBox="1"/>
          <p:nvPr/>
        </p:nvSpPr>
        <p:spPr>
          <a:xfrm>
            <a:off x="1122486" y="1942010"/>
            <a:ext cx="15696421" cy="3961795"/>
          </a:xfrm>
          <a:prstGeom prst="rect">
            <a:avLst/>
          </a:prstGeom>
        </p:spPr>
        <p:txBody>
          <a:bodyPr lIns="0" tIns="0" rIns="0" bIns="0" rtlCol="0" anchor="t">
            <a:spAutoFit/>
          </a:bodyPr>
          <a:lstStyle/>
          <a:p>
            <a:pPr algn="l">
              <a:lnSpc>
                <a:spcPts val="6690"/>
              </a:lnSpc>
            </a:pPr>
            <a:r>
              <a:rPr lang="en-US" sz="3577" u="none" strike="noStrike">
                <a:solidFill>
                  <a:srgbClr val="000000"/>
                </a:solidFill>
                <a:latin typeface="Raleway"/>
                <a:ea typeface="Raleway"/>
                <a:cs typeface="Raleway"/>
                <a:sym typeface="Raleway"/>
              </a:rPr>
              <a:t>Rappel des recommandations INRS</a:t>
            </a:r>
          </a:p>
          <a:p>
            <a:pPr marL="1069981" lvl="2" indent="-356660" algn="l">
              <a:lnSpc>
                <a:spcPts val="4633"/>
              </a:lnSpc>
              <a:buFont typeface="Arial"/>
              <a:buChar char="⚬"/>
            </a:pPr>
            <a:r>
              <a:rPr lang="en-US" sz="2477" b="1" u="none" strike="noStrike">
                <a:solidFill>
                  <a:srgbClr val="000000"/>
                </a:solidFill>
                <a:latin typeface="Raleway Bold"/>
                <a:ea typeface="Raleway Bold"/>
                <a:cs typeface="Raleway Bold"/>
                <a:sym typeface="Raleway Bold"/>
              </a:rPr>
              <a:t>1 SST pour 10</a:t>
            </a:r>
            <a:r>
              <a:rPr lang="en-US" sz="2477" u="none" strike="noStrike">
                <a:solidFill>
                  <a:srgbClr val="000000"/>
                </a:solidFill>
                <a:latin typeface="Raleway"/>
                <a:ea typeface="Raleway"/>
                <a:cs typeface="Raleway"/>
                <a:sym typeface="Raleway"/>
              </a:rPr>
              <a:t> salariés dans les </a:t>
            </a:r>
            <a:r>
              <a:rPr lang="en-US" sz="2477" b="1" u="none" strike="noStrike">
                <a:solidFill>
                  <a:srgbClr val="000000"/>
                </a:solidFill>
                <a:latin typeface="Raleway Bold"/>
                <a:ea typeface="Raleway Bold"/>
                <a:cs typeface="Raleway Bold"/>
                <a:sym typeface="Raleway Bold"/>
              </a:rPr>
              <a:t>activités à risques</a:t>
            </a:r>
            <a:r>
              <a:rPr lang="en-US" sz="2477" u="none" strike="noStrike">
                <a:solidFill>
                  <a:srgbClr val="000000"/>
                </a:solidFill>
                <a:latin typeface="Raleway"/>
                <a:ea typeface="Raleway"/>
                <a:cs typeface="Raleway"/>
                <a:sym typeface="Raleway"/>
              </a:rPr>
              <a:t> (industrie, BTP, manutention, chimie…)</a:t>
            </a:r>
          </a:p>
          <a:p>
            <a:pPr marL="1069981" lvl="2" indent="-356660" algn="l">
              <a:lnSpc>
                <a:spcPts val="4633"/>
              </a:lnSpc>
              <a:buFont typeface="Arial"/>
              <a:buChar char="⚬"/>
            </a:pPr>
            <a:r>
              <a:rPr lang="en-US" sz="2477" b="1" u="none" strike="noStrike">
                <a:solidFill>
                  <a:srgbClr val="000000"/>
                </a:solidFill>
                <a:latin typeface="Raleway Bold"/>
                <a:ea typeface="Raleway Bold"/>
                <a:cs typeface="Raleway Bold"/>
                <a:sym typeface="Raleway Bold"/>
              </a:rPr>
              <a:t> 1 SST pour 20</a:t>
            </a:r>
            <a:r>
              <a:rPr lang="en-US" sz="2477" u="none" strike="noStrike">
                <a:solidFill>
                  <a:srgbClr val="000000"/>
                </a:solidFill>
                <a:latin typeface="Raleway"/>
                <a:ea typeface="Raleway"/>
                <a:cs typeface="Raleway"/>
                <a:sym typeface="Raleway"/>
              </a:rPr>
              <a:t> salariés dans les activités à </a:t>
            </a:r>
            <a:r>
              <a:rPr lang="en-US" sz="2477" b="1" u="none" strike="noStrike">
                <a:solidFill>
                  <a:srgbClr val="000000"/>
                </a:solidFill>
                <a:latin typeface="Raleway Bold"/>
                <a:ea typeface="Raleway Bold"/>
                <a:cs typeface="Raleway Bold"/>
                <a:sym typeface="Raleway Bold"/>
              </a:rPr>
              <a:t>faibles risques</a:t>
            </a:r>
            <a:r>
              <a:rPr lang="en-US" sz="2477" u="none" strike="noStrike">
                <a:solidFill>
                  <a:srgbClr val="000000"/>
                </a:solidFill>
                <a:latin typeface="Raleway"/>
                <a:ea typeface="Raleway"/>
                <a:cs typeface="Raleway"/>
                <a:sym typeface="Raleway"/>
              </a:rPr>
              <a:t> (bureaux, tertiaire)</a:t>
            </a:r>
          </a:p>
          <a:p>
            <a:pPr algn="l">
              <a:lnSpc>
                <a:spcPts val="1828"/>
              </a:lnSpc>
            </a:pPr>
            <a:endParaRPr lang="en-US" sz="2477" u="none" strike="noStrike">
              <a:solidFill>
                <a:srgbClr val="000000"/>
              </a:solidFill>
              <a:latin typeface="Raleway"/>
              <a:ea typeface="Raleway"/>
              <a:cs typeface="Raleway"/>
              <a:sym typeface="Raleway"/>
            </a:endParaRPr>
          </a:p>
          <a:p>
            <a:pPr algn="l">
              <a:lnSpc>
                <a:spcPts val="4633"/>
              </a:lnSpc>
            </a:pPr>
            <a:r>
              <a:rPr lang="en-US" sz="2477" u="none" strike="noStrike">
                <a:solidFill>
                  <a:srgbClr val="000000"/>
                </a:solidFill>
                <a:latin typeface="Raleway"/>
                <a:ea typeface="Raleway"/>
                <a:cs typeface="Raleway"/>
                <a:sym typeface="Raleway"/>
              </a:rPr>
              <a:t>Cas particuliers à connaître</a:t>
            </a:r>
          </a:p>
          <a:p>
            <a:pPr marL="534990" lvl="1" indent="-267495" algn="l">
              <a:lnSpc>
                <a:spcPts val="4633"/>
              </a:lnSpc>
              <a:buFont typeface="Arial"/>
              <a:buChar char="•"/>
            </a:pPr>
            <a:r>
              <a:rPr lang="en-US" sz="2477" u="none" strike="noStrike">
                <a:solidFill>
                  <a:srgbClr val="000000"/>
                </a:solidFill>
                <a:latin typeface="Raleway"/>
                <a:ea typeface="Raleway"/>
                <a:cs typeface="Raleway"/>
                <a:sym typeface="Raleway"/>
              </a:rPr>
              <a:t>Chantiers BTP : Si chantier ≥ 20 salariés et  &gt; 15 jours : la présence obligatoire de SST</a:t>
            </a:r>
          </a:p>
          <a:p>
            <a:pPr marL="534990" lvl="1" indent="-267495" algn="l">
              <a:lnSpc>
                <a:spcPts val="4633"/>
              </a:lnSpc>
              <a:buFont typeface="Arial"/>
              <a:buChar char="•"/>
            </a:pPr>
            <a:r>
              <a:rPr lang="en-US" sz="2477" u="none" strike="noStrike">
                <a:solidFill>
                  <a:srgbClr val="000000"/>
                </a:solidFill>
                <a:latin typeface="Raleway"/>
                <a:ea typeface="Raleway"/>
                <a:cs typeface="Raleway"/>
                <a:sym typeface="Raleway"/>
              </a:rPr>
              <a:t>Entreprises isolées ou étendues : SST en nombre suffisant, absences comprises.</a:t>
            </a:r>
          </a:p>
        </p:txBody>
      </p:sp>
      <p:sp>
        <p:nvSpPr>
          <p:cNvPr id="7" name="TextBox 7"/>
          <p:cNvSpPr txBox="1"/>
          <p:nvPr/>
        </p:nvSpPr>
        <p:spPr>
          <a:xfrm>
            <a:off x="6368700" y="429974"/>
            <a:ext cx="4587058"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CONSEILS</a:t>
            </a:r>
          </a:p>
        </p:txBody>
      </p:sp>
      <p:sp>
        <p:nvSpPr>
          <p:cNvPr id="8" name="TextBox 8"/>
          <p:cNvSpPr txBox="1"/>
          <p:nvPr/>
        </p:nvSpPr>
        <p:spPr>
          <a:xfrm>
            <a:off x="1122486" y="9045500"/>
            <a:ext cx="13374397" cy="905919"/>
          </a:xfrm>
          <a:prstGeom prst="rect">
            <a:avLst/>
          </a:prstGeom>
        </p:spPr>
        <p:txBody>
          <a:bodyPr lIns="0" tIns="0" rIns="0" bIns="0" rtlCol="0" anchor="t">
            <a:spAutoFit/>
          </a:bodyPr>
          <a:lstStyle/>
          <a:p>
            <a:pPr algn="l">
              <a:lnSpc>
                <a:spcPts val="140"/>
              </a:lnSpc>
            </a:pPr>
            <a:endParaRPr/>
          </a:p>
          <a:p>
            <a:pPr algn="l">
              <a:lnSpc>
                <a:spcPts val="4072"/>
              </a:lnSpc>
            </a:pPr>
            <a:r>
              <a:rPr lang="en-US" sz="2177" i="1" u="none" strike="noStrike">
                <a:solidFill>
                  <a:srgbClr val="000000"/>
                </a:solidFill>
                <a:latin typeface="Raleway Italics"/>
                <a:ea typeface="Raleway Italics"/>
                <a:cs typeface="Raleway Italics"/>
                <a:sym typeface="Raleway Italics"/>
              </a:rPr>
              <a:t>Source : INRS - Code du Travail, Art. L. 4121-1 et L. 4121-2 </a:t>
            </a:r>
          </a:p>
          <a:p>
            <a:pPr algn="l">
              <a:lnSpc>
                <a:spcPts val="3511"/>
              </a:lnSpc>
            </a:pPr>
            <a:r>
              <a:rPr lang="en-US" sz="1877" i="1" u="none" strike="noStrike">
                <a:solidFill>
                  <a:srgbClr val="000000"/>
                </a:solidFill>
                <a:latin typeface="Raleway Italics"/>
                <a:ea typeface="Raleway Italics"/>
                <a:cs typeface="Raleway Italics"/>
                <a:sym typeface="Raleway Italics"/>
              </a:rPr>
              <a:t>(Obligation de sécurité et principes généraux de prévention) et L. 4122-1.</a:t>
            </a:r>
          </a:p>
        </p:txBody>
      </p:sp>
      <p:sp>
        <p:nvSpPr>
          <p:cNvPr id="9" name="TextBox 9"/>
          <p:cNvSpPr txBox="1"/>
          <p:nvPr/>
        </p:nvSpPr>
        <p:spPr>
          <a:xfrm>
            <a:off x="3824549" y="6989534"/>
            <a:ext cx="9675359" cy="1365946"/>
          </a:xfrm>
          <a:prstGeom prst="rect">
            <a:avLst/>
          </a:prstGeom>
        </p:spPr>
        <p:txBody>
          <a:bodyPr lIns="0" tIns="0" rIns="0" bIns="0" rtlCol="0" anchor="t">
            <a:spAutoFit/>
          </a:bodyPr>
          <a:lstStyle/>
          <a:p>
            <a:pPr algn="l">
              <a:lnSpc>
                <a:spcPts val="5568"/>
              </a:lnSpc>
            </a:pPr>
            <a:r>
              <a:rPr lang="en-US" sz="2977">
                <a:solidFill>
                  <a:srgbClr val="000000"/>
                </a:solidFill>
                <a:latin typeface="Raleway"/>
                <a:ea typeface="Raleway"/>
                <a:cs typeface="Raleway"/>
                <a:sym typeface="Raleway"/>
              </a:rPr>
              <a:t>Faît</a:t>
            </a:r>
            <a:r>
              <a:rPr lang="en-US" sz="2977" u="none" strike="noStrike">
                <a:solidFill>
                  <a:srgbClr val="000000"/>
                </a:solidFill>
                <a:latin typeface="Raleway"/>
                <a:ea typeface="Raleway"/>
                <a:cs typeface="Raleway"/>
                <a:sym typeface="Raleway"/>
              </a:rPr>
              <a:t>es des simulations pour vérifier la capacité d’alerte de l’organisation.</a:t>
            </a:r>
          </a:p>
        </p:txBody>
      </p:sp>
      <p:sp>
        <p:nvSpPr>
          <p:cNvPr id="10" name="Freeform 10"/>
          <p:cNvSpPr/>
          <p:nvPr/>
        </p:nvSpPr>
        <p:spPr>
          <a:xfrm>
            <a:off x="15092464" y="7055046"/>
            <a:ext cx="1739762" cy="2500257"/>
          </a:xfrm>
          <a:custGeom>
            <a:avLst/>
            <a:gdLst/>
            <a:ahLst/>
            <a:cxnLst/>
            <a:rect l="l" t="t" r="r" b="b"/>
            <a:pathLst>
              <a:path w="1739762" h="2500257">
                <a:moveTo>
                  <a:pt x="0" y="0"/>
                </a:moveTo>
                <a:lnTo>
                  <a:pt x="1739762" y="0"/>
                </a:lnTo>
                <a:lnTo>
                  <a:pt x="1739762" y="2500257"/>
                </a:lnTo>
                <a:lnTo>
                  <a:pt x="0" y="2500257"/>
                </a:lnTo>
                <a:lnTo>
                  <a:pt x="0" y="0"/>
                </a:lnTo>
                <a:close/>
              </a:path>
            </a:pathLst>
          </a:custGeom>
          <a:blipFill>
            <a:blip r:embed="rId9"/>
            <a:stretch>
              <a:fillRect/>
            </a:stretch>
          </a:blipFill>
        </p:spPr>
        <p:txBody>
          <a:bodyPr/>
          <a:lstStyle/>
          <a:p>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rot="-5400000">
            <a:off x="-431679" y="-23338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5" name="TextBox 5"/>
          <p:cNvSpPr txBox="1"/>
          <p:nvPr/>
        </p:nvSpPr>
        <p:spPr>
          <a:xfrm>
            <a:off x="2571315" y="3583335"/>
            <a:ext cx="14114707" cy="1466903"/>
          </a:xfrm>
          <a:prstGeom prst="rect">
            <a:avLst/>
          </a:prstGeom>
        </p:spPr>
        <p:txBody>
          <a:bodyPr lIns="0" tIns="0" rIns="0" bIns="0" rtlCol="0" anchor="t">
            <a:spAutoFit/>
          </a:bodyPr>
          <a:lstStyle/>
          <a:p>
            <a:pPr marL="0" lvl="0" indent="0" algn="ctr">
              <a:lnSpc>
                <a:spcPts val="6069"/>
              </a:lnSpc>
            </a:pPr>
            <a:r>
              <a:rPr lang="en-US" sz="3245" u="none" strike="noStrike">
                <a:solidFill>
                  <a:srgbClr val="000000"/>
                </a:solidFill>
                <a:latin typeface="Raleway"/>
                <a:ea typeface="Raleway"/>
                <a:cs typeface="Raleway"/>
                <a:sym typeface="Raleway"/>
              </a:rPr>
              <a:t>Le centre de tri de colis est situé en périphérie d'une grande ville. </a:t>
            </a:r>
          </a:p>
          <a:p>
            <a:pPr marL="0" lvl="0" indent="0" algn="ctr">
              <a:lnSpc>
                <a:spcPts val="6069"/>
              </a:lnSpc>
            </a:pPr>
            <a:r>
              <a:rPr lang="en-US" sz="3245" u="none" strike="noStrike">
                <a:solidFill>
                  <a:srgbClr val="000000"/>
                </a:solidFill>
                <a:latin typeface="Raleway"/>
                <a:ea typeface="Raleway"/>
                <a:cs typeface="Raleway"/>
                <a:sym typeface="Raleway"/>
              </a:rPr>
              <a:t>Il fonctionne 24h/24, 7j/7 pour traiter des milliers de colis.</a:t>
            </a:r>
          </a:p>
        </p:txBody>
      </p:sp>
      <p:sp>
        <p:nvSpPr>
          <p:cNvPr id="6" name="Freeform 6"/>
          <p:cNvSpPr/>
          <p:nvPr/>
        </p:nvSpPr>
        <p:spPr>
          <a:xfrm rot="4650846">
            <a:off x="12566989" y="29901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7" name="Freeform 7"/>
          <p:cNvSpPr/>
          <p:nvPr/>
        </p:nvSpPr>
        <p:spPr>
          <a:xfrm>
            <a:off x="6557635" y="8206963"/>
            <a:ext cx="4523031" cy="284574"/>
          </a:xfrm>
          <a:custGeom>
            <a:avLst/>
            <a:gdLst/>
            <a:ahLst/>
            <a:cxnLst/>
            <a:rect l="l" t="t" r="r" b="b"/>
            <a:pathLst>
              <a:path w="4523031" h="284574">
                <a:moveTo>
                  <a:pt x="0" y="0"/>
                </a:moveTo>
                <a:lnTo>
                  <a:pt x="4523031" y="0"/>
                </a:lnTo>
                <a:lnTo>
                  <a:pt x="4523031" y="284575"/>
                </a:lnTo>
                <a:lnTo>
                  <a:pt x="0" y="28457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8" name="Freeform 8"/>
          <p:cNvSpPr/>
          <p:nvPr/>
        </p:nvSpPr>
        <p:spPr>
          <a:xfrm>
            <a:off x="12109464" y="5295900"/>
            <a:ext cx="7595809" cy="4908791"/>
          </a:xfrm>
          <a:custGeom>
            <a:avLst/>
            <a:gdLst/>
            <a:ahLst/>
            <a:cxnLst/>
            <a:rect l="l" t="t" r="r" b="b"/>
            <a:pathLst>
              <a:path w="7595809" h="4908791">
                <a:moveTo>
                  <a:pt x="0" y="0"/>
                </a:moveTo>
                <a:lnTo>
                  <a:pt x="7595808" y="0"/>
                </a:lnTo>
                <a:lnTo>
                  <a:pt x="7595808" y="4908791"/>
                </a:lnTo>
                <a:lnTo>
                  <a:pt x="0" y="4908791"/>
                </a:lnTo>
                <a:lnTo>
                  <a:pt x="0" y="0"/>
                </a:lnTo>
                <a:close/>
              </a:path>
            </a:pathLst>
          </a:custGeom>
          <a:blipFill>
            <a:blip r:embed="rId8"/>
            <a:stretch>
              <a:fillRect/>
            </a:stretch>
          </a:blipFill>
          <a:ln cap="sq">
            <a:noFill/>
            <a:prstDash val="solid"/>
            <a:miter/>
          </a:ln>
        </p:spPr>
        <p:txBody>
          <a:bodyPr/>
          <a:lstStyle/>
          <a:p>
            <a:endParaRPr lang="fr-FR"/>
          </a:p>
        </p:txBody>
      </p:sp>
      <p:sp>
        <p:nvSpPr>
          <p:cNvPr id="9" name="TextBox 9"/>
          <p:cNvSpPr txBox="1"/>
          <p:nvPr/>
        </p:nvSpPr>
        <p:spPr>
          <a:xfrm>
            <a:off x="5904125" y="870949"/>
            <a:ext cx="7449087" cy="1305431"/>
          </a:xfrm>
          <a:prstGeom prst="rect">
            <a:avLst/>
          </a:prstGeom>
        </p:spPr>
        <p:txBody>
          <a:bodyPr lIns="0" tIns="0" rIns="0" bIns="0" rtlCol="0" anchor="t">
            <a:spAutoFit/>
          </a:bodyPr>
          <a:lstStyle/>
          <a:p>
            <a:pPr algn="l">
              <a:lnSpc>
                <a:spcPts val="10631"/>
              </a:lnSpc>
            </a:pPr>
            <a:r>
              <a:rPr lang="en-US" sz="7594" b="1">
                <a:solidFill>
                  <a:srgbClr val="000000"/>
                </a:solidFill>
                <a:latin typeface="Quicksand Bold"/>
                <a:ea typeface="Quicksand Bold"/>
                <a:cs typeface="Quicksand Bold"/>
                <a:sym typeface="Quicksand Bold"/>
              </a:rPr>
              <a:t>POST EXPRESS</a:t>
            </a:r>
          </a:p>
        </p:txBody>
      </p:sp>
      <p:sp>
        <p:nvSpPr>
          <p:cNvPr id="10" name="TextBox 10"/>
          <p:cNvSpPr txBox="1"/>
          <p:nvPr/>
        </p:nvSpPr>
        <p:spPr>
          <a:xfrm>
            <a:off x="2236087" y="5980833"/>
            <a:ext cx="10436461" cy="2467069"/>
          </a:xfrm>
          <a:prstGeom prst="rect">
            <a:avLst/>
          </a:prstGeom>
        </p:spPr>
        <p:txBody>
          <a:bodyPr lIns="0" tIns="0" rIns="0" bIns="0" rtlCol="0" anchor="t">
            <a:spAutoFit/>
          </a:bodyPr>
          <a:lstStyle/>
          <a:p>
            <a:pPr algn="just">
              <a:lnSpc>
                <a:spcPts val="4543"/>
              </a:lnSpc>
              <a:spcBef>
                <a:spcPct val="0"/>
              </a:spcBef>
            </a:pPr>
            <a:r>
              <a:rPr lang="en-US" sz="3245" b="1">
                <a:solidFill>
                  <a:srgbClr val="000000"/>
                </a:solidFill>
                <a:latin typeface="Raleway Bold"/>
                <a:ea typeface="Raleway Bold"/>
                <a:cs typeface="Raleway Bold"/>
                <a:sym typeface="Raleway Bold"/>
              </a:rPr>
              <a:t>100 salariés</a:t>
            </a:r>
            <a:r>
              <a:rPr lang="en-US" sz="3245">
                <a:solidFill>
                  <a:srgbClr val="000000"/>
                </a:solidFill>
                <a:latin typeface="Raleway"/>
                <a:ea typeface="Raleway"/>
                <a:cs typeface="Raleway"/>
                <a:sym typeface="Raleway"/>
              </a:rPr>
              <a:t> travaillent dans une ambiance conviviale,</a:t>
            </a:r>
          </a:p>
          <a:p>
            <a:pPr algn="just">
              <a:lnSpc>
                <a:spcPts val="4543"/>
              </a:lnSpc>
              <a:spcBef>
                <a:spcPct val="0"/>
              </a:spcBef>
            </a:pPr>
            <a:r>
              <a:rPr lang="en-US" sz="3245">
                <a:solidFill>
                  <a:srgbClr val="000000"/>
                </a:solidFill>
                <a:latin typeface="Raleway"/>
                <a:ea typeface="Raleway"/>
                <a:cs typeface="Raleway"/>
                <a:sym typeface="Raleway"/>
              </a:rPr>
              <a:t>leur baseline : ​</a:t>
            </a:r>
          </a:p>
          <a:p>
            <a:pPr algn="just">
              <a:lnSpc>
                <a:spcPts val="1612"/>
              </a:lnSpc>
              <a:spcBef>
                <a:spcPct val="0"/>
              </a:spcBef>
            </a:pPr>
            <a:endParaRPr lang="en-US" sz="3245">
              <a:solidFill>
                <a:srgbClr val="000000"/>
              </a:solidFill>
              <a:latin typeface="Raleway"/>
              <a:ea typeface="Raleway"/>
              <a:cs typeface="Raleway"/>
              <a:sym typeface="Raleway"/>
            </a:endParaRPr>
          </a:p>
          <a:p>
            <a:pPr algn="just">
              <a:lnSpc>
                <a:spcPts val="4543"/>
              </a:lnSpc>
              <a:spcBef>
                <a:spcPct val="0"/>
              </a:spcBef>
            </a:pPr>
            <a:r>
              <a:rPr lang="en-US" sz="3245">
                <a:solidFill>
                  <a:srgbClr val="000000"/>
                </a:solidFill>
                <a:latin typeface="Raleway"/>
                <a:ea typeface="Raleway"/>
                <a:cs typeface="Raleway"/>
                <a:sym typeface="Raleway"/>
              </a:rPr>
              <a:t>"Un tri efficace, dans une équipe qui a le sourire."​</a:t>
            </a:r>
          </a:p>
          <a:p>
            <a:pPr algn="just">
              <a:lnSpc>
                <a:spcPts val="4543"/>
              </a:lnSpc>
              <a:spcBef>
                <a:spcPct val="0"/>
              </a:spcBef>
            </a:pPr>
            <a:endParaRPr lang="en-US" sz="3245">
              <a:solidFill>
                <a:srgbClr val="000000"/>
              </a:solidFill>
              <a:latin typeface="Raleway"/>
              <a:ea typeface="Raleway"/>
              <a:cs typeface="Raleway"/>
              <a:sym typeface="Raleway"/>
            </a:endParaRPr>
          </a:p>
        </p:txBody>
      </p:sp>
      <p:sp>
        <p:nvSpPr>
          <p:cNvPr id="11" name="TextBox 11"/>
          <p:cNvSpPr txBox="1"/>
          <p:nvPr/>
        </p:nvSpPr>
        <p:spPr>
          <a:xfrm>
            <a:off x="6388086" y="2264732"/>
            <a:ext cx="5721378"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ENTREPRISE DE LOGISTIQUE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306588" y="2756744"/>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grpSp>
        <p:nvGrpSpPr>
          <p:cNvPr id="4" name="Group 4"/>
          <p:cNvGrpSpPr/>
          <p:nvPr/>
        </p:nvGrpSpPr>
        <p:grpSpPr>
          <a:xfrm>
            <a:off x="302484" y="7782665"/>
            <a:ext cx="4568489" cy="2951270"/>
            <a:chOff x="0" y="0"/>
            <a:chExt cx="6091318" cy="3935026"/>
          </a:xfrm>
        </p:grpSpPr>
        <p:sp>
          <p:nvSpPr>
            <p:cNvPr id="5" name="Freeform 5"/>
            <p:cNvSpPr/>
            <p:nvPr/>
          </p:nvSpPr>
          <p:spPr>
            <a:xfrm>
              <a:off x="3159724" y="0"/>
              <a:ext cx="2931594" cy="3935026"/>
            </a:xfrm>
            <a:custGeom>
              <a:avLst/>
              <a:gdLst/>
              <a:ahLst/>
              <a:cxnLst/>
              <a:rect l="l" t="t" r="r" b="b"/>
              <a:pathLst>
                <a:path w="2931594" h="3935026">
                  <a:moveTo>
                    <a:pt x="0" y="0"/>
                  </a:moveTo>
                  <a:lnTo>
                    <a:pt x="2931594" y="0"/>
                  </a:lnTo>
                  <a:lnTo>
                    <a:pt x="2931594" y="3935026"/>
                  </a:lnTo>
                  <a:lnTo>
                    <a:pt x="0" y="3935026"/>
                  </a:lnTo>
                  <a:lnTo>
                    <a:pt x="0" y="0"/>
                  </a:lnTo>
                  <a:close/>
                </a:path>
              </a:pathLst>
            </a:custGeom>
            <a:blipFill>
              <a:blip r:embed="rId6"/>
              <a:stretch>
                <a:fillRect/>
              </a:stretch>
            </a:blipFill>
          </p:spPr>
          <p:txBody>
            <a:bodyPr/>
            <a:lstStyle/>
            <a:p>
              <a:endParaRPr lang="fr-FR"/>
            </a:p>
          </p:txBody>
        </p:sp>
        <p:sp>
          <p:nvSpPr>
            <p:cNvPr id="6" name="Freeform 6"/>
            <p:cNvSpPr/>
            <p:nvPr/>
          </p:nvSpPr>
          <p:spPr>
            <a:xfrm>
              <a:off x="0" y="0"/>
              <a:ext cx="2916838" cy="3935026"/>
            </a:xfrm>
            <a:custGeom>
              <a:avLst/>
              <a:gdLst/>
              <a:ahLst/>
              <a:cxnLst/>
              <a:rect l="l" t="t" r="r" b="b"/>
              <a:pathLst>
                <a:path w="2916838" h="3935026">
                  <a:moveTo>
                    <a:pt x="0" y="0"/>
                  </a:moveTo>
                  <a:lnTo>
                    <a:pt x="2916838" y="0"/>
                  </a:lnTo>
                  <a:lnTo>
                    <a:pt x="2916838" y="3935026"/>
                  </a:lnTo>
                  <a:lnTo>
                    <a:pt x="0" y="3935026"/>
                  </a:lnTo>
                  <a:lnTo>
                    <a:pt x="0" y="0"/>
                  </a:lnTo>
                  <a:close/>
                </a:path>
              </a:pathLst>
            </a:custGeom>
            <a:blipFill>
              <a:blip r:embed="rId7"/>
              <a:stretch>
                <a:fillRect/>
              </a:stretch>
            </a:blipFill>
          </p:spPr>
          <p:txBody>
            <a:bodyPr/>
            <a:lstStyle/>
            <a:p>
              <a:endParaRPr lang="fr-FR"/>
            </a:p>
          </p:txBody>
        </p:sp>
      </p:grpSp>
      <p:sp>
        <p:nvSpPr>
          <p:cNvPr id="7" name="TextBox 7"/>
          <p:cNvSpPr txBox="1"/>
          <p:nvPr/>
        </p:nvSpPr>
        <p:spPr>
          <a:xfrm>
            <a:off x="4263162" y="3734997"/>
            <a:ext cx="9761676" cy="1312055"/>
          </a:xfrm>
          <a:prstGeom prst="rect">
            <a:avLst/>
          </a:prstGeom>
        </p:spPr>
        <p:txBody>
          <a:bodyPr lIns="0" tIns="0" rIns="0" bIns="0" rtlCol="0" anchor="t">
            <a:spAutoFit/>
          </a:bodyPr>
          <a:lstStyle/>
          <a:p>
            <a:pPr algn="ctr">
              <a:lnSpc>
                <a:spcPts val="10631"/>
              </a:lnSpc>
            </a:pPr>
            <a:r>
              <a:rPr lang="en-US" sz="7594">
                <a:solidFill>
                  <a:srgbClr val="000000"/>
                </a:solidFill>
                <a:latin typeface="More Sugar"/>
                <a:ea typeface="More Sugar"/>
                <a:cs typeface="More Sugar"/>
                <a:sym typeface="More Sugar"/>
              </a:rPr>
              <a:t>“TOC TOC”</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1515</Words>
  <Application>Microsoft Office PowerPoint</Application>
  <PresentationFormat>Personnalisé</PresentationFormat>
  <Paragraphs>197</Paragraphs>
  <Slides>23</Slides>
  <Notes>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23</vt:i4>
      </vt:variant>
    </vt:vector>
  </HeadingPairs>
  <TitlesOfParts>
    <vt:vector size="33" baseType="lpstr">
      <vt:lpstr>Quicksand</vt:lpstr>
      <vt:lpstr>Raleway Bold Italics</vt:lpstr>
      <vt:lpstr>More Sugar</vt:lpstr>
      <vt:lpstr>Quicksand Bold</vt:lpstr>
      <vt:lpstr>Raleway</vt:lpstr>
      <vt:lpstr>Raleway Bold</vt:lpstr>
      <vt:lpstr>Arial</vt:lpstr>
      <vt:lpstr>Raleway Italics</vt:lpstr>
      <vt:lpstr>Calibri</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TOTEM #3</dc:title>
  <dc:creator>Marion LANOY</dc:creator>
  <cp:lastModifiedBy>Marion LANOY</cp:lastModifiedBy>
  <cp:revision>1</cp:revision>
  <dcterms:created xsi:type="dcterms:W3CDTF">2006-08-16T00:00:00Z</dcterms:created>
  <dcterms:modified xsi:type="dcterms:W3CDTF">2026-02-04T17:20:01Z</dcterms:modified>
  <dc:identifier>DAG9v2AVcKI</dc:identifier>
</cp:coreProperties>
</file>