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8288000" cy="10287000"/>
  <p:notesSz cx="6858000" cy="9144000"/>
  <p:embeddedFontLst>
    <p:embeddedFont>
      <p:font typeface="More Sugar" panose="020B0604020202020204" charset="0"/>
      <p:regular r:id="rId36"/>
    </p:embeddedFont>
    <p:embeddedFont>
      <p:font typeface="Quicksand" panose="020B0604020202020204" charset="0"/>
      <p:regular r:id="rId37"/>
    </p:embeddedFont>
    <p:embeddedFont>
      <p:font typeface="Quicksand Bold" panose="020B0604020202020204" charset="0"/>
      <p:regular r:id="rId38"/>
    </p:embeddedFont>
    <p:embeddedFont>
      <p:font typeface="Quicksand Medium" panose="020B0604020202020204" charset="0"/>
      <p:regular r:id="rId39"/>
    </p:embeddedFont>
    <p:embeddedFont>
      <p:font typeface="Raleway" pitchFamily="2" charset="0"/>
      <p:regular r:id="rId40"/>
    </p:embeddedFont>
    <p:embeddedFont>
      <p:font typeface="Raleway Bold" charset="0"/>
      <p:regular r:id="rId41"/>
    </p:embeddedFont>
    <p:embeddedFont>
      <p:font typeface="Raleway Italics" panose="020B0604020202020204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9" d="100"/>
          <a:sy n="39" d="100"/>
        </p:scale>
        <p:origin x="940" y="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01.12.2025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‹N°›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Polls</a:t>
            </a:r>
          </a:p>
          <a:p>
            <a:endParaRPr lang="en-US"/>
          </a:p>
          <a:p>
            <a:r>
              <a:rPr lang="en-US"/>
              <a:t>En prévention : nous évaluons les expositions AVANT qu'il y ait des dégâts</a:t>
            </a:r>
          </a:p>
          <a:p>
            <a:endParaRPr lang="en-US"/>
          </a:p>
          <a:p>
            <a:r>
              <a:rPr lang="en-US"/>
              <a:t>En réaction : nous intervenons quand quelqu'un est en souffrance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Points positifs</a:t>
            </a:r>
          </a:p>
          <a:p>
            <a:r>
              <a:rPr lang="en-US"/>
              <a:t>Clarification juridique nécessaire qui a forcé les entreprises à prendre les RPS au sérieux et à structurer leur démarche d'évaluation.</a:t>
            </a:r>
          </a:p>
          <a:p>
            <a:r>
              <a:rPr lang="en-US"/>
              <a:t>Limites pratiques</a:t>
            </a:r>
          </a:p>
          <a:p>
            <a:r>
              <a:rPr lang="en-US"/>
              <a:t>Absence de méthodologie imposée : la Cour ne précise pas comment évaluer les RPS, ce qui laisse place à des démarches plus ou moins rigoureuses.</a:t>
            </a:r>
          </a:p>
          <a:p>
            <a:r>
              <a:rPr lang="en-US"/>
              <a:t>Risque de "formalisme vide" : certaines entreprises se contentent d'ajouter une page "RPS" dans le DUERP sans réelle analyse ni plan d'action.</a:t>
            </a:r>
          </a:p>
          <a:p>
            <a:r>
              <a:rPr lang="en-US"/>
              <a:t>Difficulté d'objectivation : contrairement au bruit (mesurable en décibels) ou aux produits chimiques (fiches de données de sécurité), les RPS restent complexes à quantifier et à évaluer de manière objective.</a:t>
            </a:r>
          </a:p>
          <a:p>
            <a:r>
              <a:rPr lang="en-US"/>
              <a:t>Charge de travail pour les petites structures : les TPE/PME sans service RH ou HSE structuré peinent à réaliser une évaluation rigoureuse.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Intensité et complexité du travail</a:t>
            </a:r>
          </a:p>
          <a:p>
            <a:r>
              <a:rPr lang="en-US"/>
              <a:t>Contraintes de rythmes de travail</a:t>
            </a:r>
          </a:p>
          <a:p>
            <a:r>
              <a:rPr lang="en-US"/>
              <a:t>Manque de précision des objectifs de travail</a:t>
            </a:r>
          </a:p>
          <a:p>
            <a:r>
              <a:rPr lang="en-US"/>
              <a:t>Inadéquation des objectifs de travail avec les moyens et les responsabilités</a:t>
            </a:r>
          </a:p>
          <a:p>
            <a:r>
              <a:rPr lang="en-US"/>
              <a:t>Compatibilité des instructions de travail entre elles</a:t>
            </a:r>
          </a:p>
          <a:p>
            <a:r>
              <a:rPr lang="en-US"/>
              <a:t>Gestion de la polyvalence</a:t>
            </a:r>
          </a:p>
          <a:p>
            <a:r>
              <a:rPr lang="en-US"/>
              <a:t>Interruptions dans le travail</a:t>
            </a:r>
          </a:p>
          <a:p>
            <a:r>
              <a:rPr lang="en-US"/>
              <a:t>Attention et vigilance dans le travail</a:t>
            </a:r>
          </a:p>
          <a:p>
            <a:endParaRPr lang="en-US"/>
          </a:p>
          <a:p>
            <a:r>
              <a:rPr lang="en-US"/>
              <a:t>Horaires de travail difficiles</a:t>
            </a:r>
          </a:p>
          <a:p>
            <a:r>
              <a:rPr lang="en-US"/>
              <a:t>Durée hebdomadaire de travail &gt;45h / semaine</a:t>
            </a:r>
          </a:p>
          <a:p>
            <a:r>
              <a:rPr lang="en-US"/>
              <a:t>Travail en horaires atypiques</a:t>
            </a:r>
          </a:p>
          <a:p>
            <a:r>
              <a:rPr lang="en-US"/>
              <a:t>Extension de la disponibilité en dehors des horaires de travail</a:t>
            </a:r>
          </a:p>
          <a:p>
            <a:r>
              <a:rPr lang="en-US"/>
              <a:t>Manque de prévisibilité des horaires et anticipation de leur changement</a:t>
            </a:r>
          </a:p>
          <a:p>
            <a:r>
              <a:rPr lang="en-US"/>
              <a:t>Manque de conciliation entre vie professionnelle et vie personnelle</a:t>
            </a:r>
          </a:p>
          <a:p>
            <a:endParaRPr lang="en-US"/>
          </a:p>
          <a:p>
            <a:r>
              <a:rPr lang="en-US"/>
              <a:t>Exigences émotionnelles</a:t>
            </a:r>
          </a:p>
          <a:p>
            <a:r>
              <a:rPr lang="en-US"/>
              <a:t>Tensions avec le public</a:t>
            </a:r>
          </a:p>
          <a:p>
            <a:r>
              <a:rPr lang="en-US"/>
              <a:t>Confrontation à la souffrance d'autrui</a:t>
            </a:r>
          </a:p>
          <a:p>
            <a:r>
              <a:rPr lang="en-US"/>
              <a:t>Maîtrise des émotions</a:t>
            </a:r>
          </a:p>
          <a:p>
            <a:endParaRPr lang="en-US"/>
          </a:p>
          <a:p>
            <a:r>
              <a:rPr lang="en-US"/>
              <a:t>Faible autonomie au travail</a:t>
            </a:r>
          </a:p>
          <a:p>
            <a:r>
              <a:rPr lang="en-US"/>
              <a:t>Manque d'autonomie dans la tâche</a:t>
            </a:r>
          </a:p>
          <a:p>
            <a:r>
              <a:rPr lang="en-US"/>
              <a:t>Manque d'autonomie temporelle</a:t>
            </a:r>
          </a:p>
          <a:p>
            <a:r>
              <a:rPr lang="en-US"/>
              <a:t>Manque d'utilisation et développement des compétences</a:t>
            </a:r>
          </a:p>
          <a:p>
            <a:endParaRPr lang="en-US"/>
          </a:p>
          <a:p>
            <a:r>
              <a:rPr lang="en-US"/>
              <a:t>Rapports sociaux au travail dégradés</a:t>
            </a:r>
          </a:p>
          <a:p>
            <a:r>
              <a:rPr lang="en-US"/>
              <a:t>Manque de soutien de la part des collègues</a:t>
            </a:r>
          </a:p>
          <a:p>
            <a:r>
              <a:rPr lang="en-US"/>
              <a:t>Manque de soutien / disponibilité de la part des supérieurs hiérarchiques</a:t>
            </a:r>
          </a:p>
          <a:p>
            <a:r>
              <a:rPr lang="en-US"/>
              <a:t>Désaccords professionnels</a:t>
            </a:r>
          </a:p>
          <a:p>
            <a:r>
              <a:rPr lang="en-US"/>
              <a:t>Man que de reconnaissance dans le travail</a:t>
            </a:r>
          </a:p>
          <a:p>
            <a:endParaRPr lang="en-US"/>
          </a:p>
          <a:p>
            <a:r>
              <a:rPr lang="en-US"/>
              <a:t>Conflits de valeurs</a:t>
            </a:r>
          </a:p>
          <a:p>
            <a:r>
              <a:rPr lang="en-US"/>
              <a:t>Qualité empêchée</a:t>
            </a:r>
          </a:p>
          <a:p>
            <a:r>
              <a:rPr lang="en-US"/>
              <a:t>Travail inutile</a:t>
            </a:r>
          </a:p>
          <a:p>
            <a:endParaRPr lang="en-US"/>
          </a:p>
          <a:p>
            <a:r>
              <a:rPr lang="en-US"/>
              <a:t>Insécurité de l'emploi et du travail</a:t>
            </a:r>
          </a:p>
          <a:p>
            <a:r>
              <a:rPr lang="en-US"/>
              <a:t>Insécurité socio-économique (emploi, salaire, carrière…)</a:t>
            </a:r>
          </a:p>
          <a:p>
            <a:r>
              <a:rPr lang="en-US"/>
              <a:t>Conduite du changement dans l'entreprise inefficace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Hans Selye (1936) a décrit trois phases de réaction au stress :</a:t>
            </a:r>
          </a:p>
          <a:p>
            <a:r>
              <a:rPr lang="en-US"/>
              <a:t>Phase d'alarme (stress aigu)</a:t>
            </a:r>
          </a:p>
          <a:p>
            <a:endParaRPr lang="en-US"/>
          </a:p>
          <a:p>
            <a:r>
              <a:rPr lang="en-US"/>
              <a:t>Mobilisation immédiate des ressources</a:t>
            </a:r>
          </a:p>
          <a:p>
            <a:r>
              <a:rPr lang="en-US"/>
              <a:t>Correspond au "stress adapté" si résolution rapide</a:t>
            </a:r>
          </a:p>
          <a:p>
            <a:endParaRPr lang="en-US"/>
          </a:p>
          <a:p>
            <a:r>
              <a:rPr lang="en-US"/>
              <a:t>Phase de résistance (stress prolongé)</a:t>
            </a:r>
          </a:p>
          <a:p>
            <a:endParaRPr lang="en-US"/>
          </a:p>
          <a:p>
            <a:r>
              <a:rPr lang="en-US"/>
              <a:t>Adaptation continue mais coûteuse</a:t>
            </a:r>
          </a:p>
          <a:p>
            <a:r>
              <a:rPr lang="en-US"/>
              <a:t>Début du basculement vers le stress non adapté</a:t>
            </a:r>
          </a:p>
          <a:p>
            <a:endParaRPr lang="en-US"/>
          </a:p>
          <a:p>
            <a:r>
              <a:rPr lang="en-US"/>
              <a:t>Phase d'épuisement (stress chronique)</a:t>
            </a:r>
          </a:p>
          <a:p>
            <a:endParaRPr lang="en-US"/>
          </a:p>
          <a:p>
            <a:r>
              <a:rPr lang="en-US"/>
              <a:t>Échec des mécanismes d'adaptation</a:t>
            </a:r>
          </a:p>
          <a:p>
            <a:r>
              <a:rPr lang="en-US"/>
              <a:t>Stress clairement non adapté avec pathologies</a:t>
            </a:r>
          </a:p>
          <a:p>
            <a:endParaRPr lang="en-US"/>
          </a:p>
          <a:p>
            <a:r>
              <a:rPr lang="en-US"/>
              <a:t>Application : ce qui détermine si le stress est adapté ou non, c'est la durée d'exposition et la possibilité de récupération.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sv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svg"/><Relationship Id="rId10" Type="http://schemas.openxmlformats.org/officeDocument/2006/relationships/image" Target="../media/image12.sv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sv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.sv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2.sv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9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1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5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2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2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sv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.sv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8705" y="185356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1028700" y="600488"/>
            <a:ext cx="16006461" cy="1525833"/>
            <a:chOff x="0" y="0"/>
            <a:chExt cx="3471097" cy="3308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71097" cy="330886"/>
            </a:xfrm>
            <a:custGeom>
              <a:avLst/>
              <a:gdLst/>
              <a:ahLst/>
              <a:cxnLst/>
              <a:rect l="l" t="t" r="r" b="b"/>
              <a:pathLst>
                <a:path w="3471097" h="330886">
                  <a:moveTo>
                    <a:pt x="0" y="0"/>
                  </a:moveTo>
                  <a:lnTo>
                    <a:pt x="3471097" y="0"/>
                  </a:lnTo>
                  <a:lnTo>
                    <a:pt x="3471097" y="330886"/>
                  </a:lnTo>
                  <a:lnTo>
                    <a:pt x="0" y="330886"/>
                  </a:lnTo>
                  <a:close/>
                </a:path>
              </a:pathLst>
            </a:custGeom>
            <a:solidFill>
              <a:srgbClr val="06849A"/>
            </a:solidFill>
            <a:ln w="38100" cap="sq">
              <a:solidFill>
                <a:srgbClr val="06849A"/>
              </a:solidFill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471097" cy="3785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16290456" y="1353880"/>
            <a:ext cx="1051260" cy="1067621"/>
            <a:chOff x="0" y="0"/>
            <a:chExt cx="1401680" cy="1423495"/>
          </a:xfrm>
        </p:grpSpPr>
        <p:sp>
          <p:nvSpPr>
            <p:cNvPr id="7" name="AutoShape 7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AutoShape 8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93570" y="324359"/>
            <a:ext cx="1051260" cy="1067621"/>
            <a:chOff x="0" y="0"/>
            <a:chExt cx="1401680" cy="1423495"/>
          </a:xfrm>
        </p:grpSpPr>
        <p:sp>
          <p:nvSpPr>
            <p:cNvPr id="10" name="AutoShape 10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" name="Freeform 12"/>
          <p:cNvSpPr/>
          <p:nvPr/>
        </p:nvSpPr>
        <p:spPr>
          <a:xfrm rot="4650846">
            <a:off x="11683784" y="3359897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349332" y="8337199"/>
            <a:ext cx="3163447" cy="1648156"/>
          </a:xfrm>
          <a:custGeom>
            <a:avLst/>
            <a:gdLst/>
            <a:ahLst/>
            <a:cxnLst/>
            <a:rect l="l" t="t" r="r" b="b"/>
            <a:pathLst>
              <a:path w="3163447" h="1648156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2302244" y="2697977"/>
            <a:ext cx="4889128" cy="5540089"/>
          </a:xfrm>
          <a:custGeom>
            <a:avLst/>
            <a:gdLst/>
            <a:ahLst/>
            <a:cxnLst/>
            <a:rect l="l" t="t" r="r" b="b"/>
            <a:pathLst>
              <a:path w="4889128" h="5540089">
                <a:moveTo>
                  <a:pt x="0" y="0"/>
                </a:moveTo>
                <a:lnTo>
                  <a:pt x="4889128" y="0"/>
                </a:lnTo>
                <a:lnTo>
                  <a:pt x="4889128" y="5540089"/>
                </a:lnTo>
                <a:lnTo>
                  <a:pt x="0" y="55400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Box 15"/>
          <p:cNvSpPr txBox="1"/>
          <p:nvPr/>
        </p:nvSpPr>
        <p:spPr>
          <a:xfrm>
            <a:off x="7543797" y="2960871"/>
            <a:ext cx="8431809" cy="4804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IL SERA </a:t>
            </a:r>
            <a:r>
              <a:rPr lang="en-US" sz="2486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ENREGISTRÉ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 : PENSEZ À COUPER VOTRE CAMERA ET VOTRE MICRO.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endParaRPr lang="en-US" sz="2486">
              <a:solidFill>
                <a:srgbClr val="000000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L'ENREGISTREMENT SERA COUPÉ AU MOMENT DES QUESTIONS.​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EN ATTENDANT, VOUS POUVEZ ALLER CHERCHER :​</a:t>
            </a:r>
          </a:p>
          <a:p>
            <a:pPr marL="536825" lvl="1" indent="-268413" algn="l">
              <a:lnSpc>
                <a:spcPts val="3481"/>
              </a:lnSpc>
              <a:buFont typeface="Arial"/>
              <a:buChar char="•"/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UN </a:t>
            </a:r>
            <a:r>
              <a:rPr lang="en-US" sz="2486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CAFÉ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 OU UN </a:t>
            </a:r>
            <a:r>
              <a:rPr lang="en-US" sz="2486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THÉ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, C'EST PLEIN D'ANTIOXYDANTS.​</a:t>
            </a:r>
          </a:p>
          <a:p>
            <a:pPr marL="536825" lvl="1" indent="-268413" algn="l">
              <a:lnSpc>
                <a:spcPts val="3481"/>
              </a:lnSpc>
              <a:spcBef>
                <a:spcPct val="0"/>
              </a:spcBef>
              <a:buFont typeface="Arial"/>
              <a:buChar char="•"/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VOTRE </a:t>
            </a:r>
            <a:r>
              <a:rPr lang="en-US" sz="2486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SECOND DEGRÉ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, VOUS ALLEZ EN AVOIR BESOIN ;)​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endParaRPr lang="en-US" sz="2486">
              <a:solidFill>
                <a:srgbClr val="000000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6" name="Freeform 16"/>
          <p:cNvSpPr/>
          <p:nvPr/>
        </p:nvSpPr>
        <p:spPr>
          <a:xfrm rot="-712851">
            <a:off x="11921941" y="7513617"/>
            <a:ext cx="1728778" cy="652614"/>
          </a:xfrm>
          <a:custGeom>
            <a:avLst/>
            <a:gdLst/>
            <a:ahLst/>
            <a:cxnLst/>
            <a:rect l="l" t="t" r="r" b="b"/>
            <a:pathLst>
              <a:path w="1728778" h="652614">
                <a:moveTo>
                  <a:pt x="0" y="0"/>
                </a:moveTo>
                <a:lnTo>
                  <a:pt x="1728777" y="0"/>
                </a:lnTo>
                <a:lnTo>
                  <a:pt x="1728777" y="652614"/>
                </a:lnTo>
                <a:lnTo>
                  <a:pt x="0" y="6526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>
            <a:off x="13923693" y="7618591"/>
            <a:ext cx="2366764" cy="2366764"/>
          </a:xfrm>
          <a:custGeom>
            <a:avLst/>
            <a:gdLst/>
            <a:ahLst/>
            <a:cxnLst/>
            <a:rect l="l" t="t" r="r" b="b"/>
            <a:pathLst>
              <a:path w="2366764" h="2366764">
                <a:moveTo>
                  <a:pt x="0" y="0"/>
                </a:moveTo>
                <a:lnTo>
                  <a:pt x="2366763" y="0"/>
                </a:lnTo>
                <a:lnTo>
                  <a:pt x="2366763" y="2366763"/>
                </a:lnTo>
                <a:lnTo>
                  <a:pt x="0" y="236676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2494708" y="677164"/>
            <a:ext cx="13298585" cy="1286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01"/>
              </a:lnSpc>
            </a:pPr>
            <a:r>
              <a:rPr lang="en-US" sz="3715" b="1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BONJOUR !</a:t>
            </a:r>
          </a:p>
          <a:p>
            <a:pPr algn="ctr">
              <a:lnSpc>
                <a:spcPts val="5201"/>
              </a:lnSpc>
            </a:pPr>
            <a:r>
              <a:rPr lang="en-US" sz="3715" b="1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 WEBINAIRE VA BIENTOT COMMENCER...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634780" y="8410147"/>
            <a:ext cx="6119592" cy="905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15"/>
              </a:lnSpc>
            </a:pPr>
            <a:r>
              <a:rPr lang="en-US" sz="2582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SI VOUS AVEZ UN PEU DE TEMPS POUR </a:t>
            </a:r>
          </a:p>
          <a:p>
            <a:pPr algn="ctr">
              <a:lnSpc>
                <a:spcPts val="3615"/>
              </a:lnSpc>
              <a:spcBef>
                <a:spcPct val="0"/>
              </a:spcBef>
            </a:pPr>
            <a:r>
              <a:rPr lang="en-US" sz="2582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REPONDRE À </a:t>
            </a:r>
            <a:r>
              <a:rPr lang="en-US" sz="2582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NOTRE QUESTIONNAIRE.</a:t>
            </a:r>
            <a:r>
              <a:rPr lang="en-US" sz="2582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..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2318085" y="374733"/>
            <a:ext cx="13651831" cy="8636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0"/>
              </a:lnSpc>
            </a:pP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Robert</a:t>
            </a: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est un petit peu trop </a:t>
            </a: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heureux</a:t>
            </a: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à son poste, il met une bonne </a:t>
            </a:r>
          </a:p>
          <a:p>
            <a:pPr algn="ctr">
              <a:lnSpc>
                <a:spcPts val="5720"/>
              </a:lnSpc>
            </a:pP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ambiance au travail et est très apprécié, et il est </a:t>
            </a: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performant</a:t>
            </a: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</a:p>
          <a:p>
            <a:pPr algn="ctr">
              <a:lnSpc>
                <a:spcPts val="5720"/>
              </a:lnSpc>
            </a:pP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(il est déjà la cible du comité de la dégradation continue).</a:t>
            </a:r>
          </a:p>
          <a:p>
            <a:pPr algn="ctr">
              <a:lnSpc>
                <a:spcPts val="5720"/>
              </a:lnSpc>
            </a:pPr>
            <a:endParaRPr lang="en-US" sz="3059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ctr">
              <a:lnSpc>
                <a:spcPts val="5720"/>
              </a:lnSpc>
            </a:pP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Dernièrement, son comportement empire : il agit comme relais de </a:t>
            </a:r>
          </a:p>
          <a:p>
            <a:pPr algn="ctr">
              <a:lnSpc>
                <a:spcPts val="5720"/>
              </a:lnSpc>
            </a:pP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prévention, a </a:t>
            </a: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contaminé 2 collègues </a:t>
            </a: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qui se sont remis au sport, </a:t>
            </a:r>
          </a:p>
          <a:p>
            <a:pPr algn="ctr">
              <a:lnSpc>
                <a:spcPts val="5720"/>
              </a:lnSpc>
            </a:pP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et </a:t>
            </a: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ses remontées d'événements indésirables et ses idées</a:t>
            </a:r>
            <a:r>
              <a:rPr lang="en-US" sz="30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ont réduit de 50% la cotation résiduelle des risques de son batiment.</a:t>
            </a:r>
          </a:p>
          <a:p>
            <a:pPr algn="ctr">
              <a:lnSpc>
                <a:spcPts val="5720"/>
              </a:lnSpc>
            </a:pPr>
            <a:endParaRPr lang="en-US" sz="3059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ctr">
              <a:lnSpc>
                <a:spcPts val="5720"/>
              </a:lnSpc>
            </a:pPr>
            <a:r>
              <a:rPr lang="en-US" sz="3059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DÉGÂTS ESTIMÉS : 2 ACCIDENTS DU TRAVAIL AVEC ARRÊT ÉVITÉS L'ANNÉE DERNIÈRE.</a:t>
            </a:r>
          </a:p>
          <a:p>
            <a:pPr marL="0" lvl="0" indent="0" algn="ctr">
              <a:lnSpc>
                <a:spcPts val="5720"/>
              </a:lnSpc>
            </a:pPr>
            <a:r>
              <a:rPr lang="en-US" sz="3059" u="sng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INTOLÉRABLE</a:t>
            </a:r>
          </a:p>
        </p:txBody>
      </p:sp>
      <p:sp>
        <p:nvSpPr>
          <p:cNvPr id="4" name="Freeform 4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215826" y="7295262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40"/>
                </a:lnTo>
                <a:lnTo>
                  <a:pt x="0" y="7733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 rot="1105371" flipH="1" flipV="1">
            <a:off x="2910368" y="8439680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1002833" y="778564"/>
                </a:moveTo>
                <a:lnTo>
                  <a:pt x="0" y="778564"/>
                </a:lnTo>
                <a:lnTo>
                  <a:pt x="0" y="0"/>
                </a:lnTo>
                <a:lnTo>
                  <a:pt x="1002833" y="0"/>
                </a:lnTo>
                <a:lnTo>
                  <a:pt x="1002833" y="778564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2717082" y="9309129"/>
            <a:ext cx="2586889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NE FAIS QUE MON TRAVAIL 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2086646" y="3676256"/>
            <a:ext cx="14114707" cy="2070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500"/>
              </a:lnSpc>
            </a:pPr>
            <a:r>
              <a:rPr lang="en-US" sz="45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Rob</a:t>
            </a:r>
            <a:r>
              <a:rPr lang="en-US" sz="45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ert A. en arrêt maladie longue durée </a:t>
            </a:r>
          </a:p>
          <a:p>
            <a:pPr marL="0" lvl="0" indent="0" algn="ctr">
              <a:lnSpc>
                <a:spcPts val="8500"/>
              </a:lnSpc>
            </a:pPr>
            <a:r>
              <a:rPr lang="en-US" sz="45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dans les 3 prochains mois</a:t>
            </a:r>
          </a:p>
        </p:txBody>
      </p:sp>
      <p:sp>
        <p:nvSpPr>
          <p:cNvPr id="4" name="Freeform 4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6903293" y="6486848"/>
            <a:ext cx="4523031" cy="284574"/>
          </a:xfrm>
          <a:custGeom>
            <a:avLst/>
            <a:gdLst/>
            <a:ahLst/>
            <a:cxnLst/>
            <a:rect l="l" t="t" r="r" b="b"/>
            <a:pathLst>
              <a:path w="4523031" h="284574">
                <a:moveTo>
                  <a:pt x="0" y="0"/>
                </a:moveTo>
                <a:lnTo>
                  <a:pt x="4523031" y="0"/>
                </a:lnTo>
                <a:lnTo>
                  <a:pt x="4523031" y="284574"/>
                </a:lnTo>
                <a:lnTo>
                  <a:pt x="0" y="2845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13753119" y="5808499"/>
            <a:ext cx="4003699" cy="4492228"/>
          </a:xfrm>
          <a:custGeom>
            <a:avLst/>
            <a:gdLst/>
            <a:ahLst/>
            <a:cxnLst/>
            <a:rect l="l" t="t" r="r" b="b"/>
            <a:pathLst>
              <a:path w="4003699" h="4492228">
                <a:moveTo>
                  <a:pt x="0" y="0"/>
                </a:moveTo>
                <a:lnTo>
                  <a:pt x="4003698" y="0"/>
                </a:lnTo>
                <a:lnTo>
                  <a:pt x="4003698" y="4492228"/>
                </a:lnTo>
                <a:lnTo>
                  <a:pt x="0" y="44922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6861676" y="656970"/>
            <a:ext cx="4564648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OBJECTIF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283311" y="2050753"/>
            <a:ext cx="5721378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CIBLE ROBERT</a:t>
            </a:r>
          </a:p>
        </p:txBody>
      </p:sp>
      <p:sp>
        <p:nvSpPr>
          <p:cNvPr id="9" name="Freeform 9"/>
          <p:cNvSpPr/>
          <p:nvPr/>
        </p:nvSpPr>
        <p:spPr>
          <a:xfrm rot="510981" flipH="1">
            <a:off x="527283" y="9127302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1002834" y="0"/>
                </a:moveTo>
                <a:lnTo>
                  <a:pt x="0" y="0"/>
                </a:lnTo>
                <a:lnTo>
                  <a:pt x="0" y="778564"/>
                </a:lnTo>
                <a:lnTo>
                  <a:pt x="1002834" y="778564"/>
                </a:lnTo>
                <a:lnTo>
                  <a:pt x="100283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TextBox 10"/>
          <p:cNvSpPr txBox="1"/>
          <p:nvPr/>
        </p:nvSpPr>
        <p:spPr>
          <a:xfrm>
            <a:off x="97403" y="8708089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COMMENT 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507075" y="3151874"/>
            <a:ext cx="12867744" cy="6619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00"/>
              </a:lnSpc>
            </a:pPr>
            <a:r>
              <a:rPr lang="en-US" sz="56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S</a:t>
            </a:r>
            <a:r>
              <a:rPr lang="en-US" sz="56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ources </a:t>
            </a:r>
          </a:p>
          <a:p>
            <a:pPr algn="l">
              <a:lnSpc>
                <a:spcPts val="4540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= les documents réglementaires de l'organisation​</a:t>
            </a:r>
          </a:p>
          <a:p>
            <a:pPr algn="l">
              <a:lnSpc>
                <a:spcPts val="4540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DUERP​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Fiche d'exposition​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Et "accessible" le week-end :</a:t>
            </a:r>
          </a:p>
          <a:p>
            <a:pPr marL="1400574" lvl="2" indent="-466858" algn="l">
              <a:lnSpc>
                <a:spcPts val="6065"/>
              </a:lnSpc>
              <a:buFont typeface="Arial"/>
              <a:buChar char="⚬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Dossier médical</a:t>
            </a:r>
          </a:p>
          <a:p>
            <a:pPr marL="0" lvl="0" indent="0"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Freeform 5"/>
          <p:cNvSpPr/>
          <p:nvPr/>
        </p:nvSpPr>
        <p:spPr>
          <a:xfrm rot="1603308">
            <a:off x="12379367" y="3423056"/>
            <a:ext cx="5697930" cy="6696732"/>
          </a:xfrm>
          <a:custGeom>
            <a:avLst/>
            <a:gdLst/>
            <a:ahLst/>
            <a:cxnLst/>
            <a:rect l="l" t="t" r="r" b="b"/>
            <a:pathLst>
              <a:path w="5697930" h="6696732">
                <a:moveTo>
                  <a:pt x="0" y="0"/>
                </a:moveTo>
                <a:lnTo>
                  <a:pt x="5697930" y="0"/>
                </a:lnTo>
                <a:lnTo>
                  <a:pt x="5697930" y="6696732"/>
                </a:lnTo>
                <a:lnTo>
                  <a:pt x="0" y="669673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4611504" y="142034"/>
            <a:ext cx="9064991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ETUDE DE LA CIBLE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07075" y="1899349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SUR QUELS RISQUES DE L'ENVIRONNEMENT DE ROBERT PEUT-ON S’APPUYER 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507075" y="2674958"/>
            <a:ext cx="12867744" cy="6651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53"/>
              </a:lnSpc>
            </a:pPr>
            <a:r>
              <a:rPr lang="en-US" sz="56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Infos </a:t>
            </a:r>
          </a:p>
          <a:p>
            <a:pPr algn="l">
              <a:lnSpc>
                <a:spcPts val="6065"/>
              </a:lnSpc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Dossier médical :​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RAS </a:t>
            </a: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Sur les derniers dépistages organisés par l'infirmière, sauf un peu de sédentarité (mais a été informé et a amélioré son hygiène de vie depuis).​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Sportif &amp; sans facteur de risque familial.</a:t>
            </a:r>
          </a:p>
          <a:p>
            <a:pPr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Freeform 5"/>
          <p:cNvSpPr/>
          <p:nvPr/>
        </p:nvSpPr>
        <p:spPr>
          <a:xfrm rot="-5622141">
            <a:off x="12659413" y="5421599"/>
            <a:ext cx="7011609" cy="2568002"/>
          </a:xfrm>
          <a:custGeom>
            <a:avLst/>
            <a:gdLst/>
            <a:ahLst/>
            <a:cxnLst/>
            <a:rect l="l" t="t" r="r" b="b"/>
            <a:pathLst>
              <a:path w="7011609" h="2568002">
                <a:moveTo>
                  <a:pt x="0" y="0"/>
                </a:moveTo>
                <a:lnTo>
                  <a:pt x="7011609" y="0"/>
                </a:lnTo>
                <a:lnTo>
                  <a:pt x="7011609" y="2568002"/>
                </a:lnTo>
                <a:lnTo>
                  <a:pt x="0" y="25680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1462096" y="142034"/>
            <a:ext cx="15318829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FICHE D’EXPOSITION DE ROBERT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84585" y="1600570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RISQUES CARDIOVASCULAIRES &amp; CANCER</a:t>
            </a:r>
          </a:p>
        </p:txBody>
      </p:sp>
      <p:sp>
        <p:nvSpPr>
          <p:cNvPr id="8" name="Freeform 8"/>
          <p:cNvSpPr/>
          <p:nvPr/>
        </p:nvSpPr>
        <p:spPr>
          <a:xfrm>
            <a:off x="8627509" y="8703679"/>
            <a:ext cx="1032982" cy="1109242"/>
          </a:xfrm>
          <a:custGeom>
            <a:avLst/>
            <a:gdLst/>
            <a:ahLst/>
            <a:cxnLst/>
            <a:rect l="l" t="t" r="r" b="b"/>
            <a:pathLst>
              <a:path w="1032982" h="1109242">
                <a:moveTo>
                  <a:pt x="0" y="0"/>
                </a:moveTo>
                <a:lnTo>
                  <a:pt x="1032982" y="0"/>
                </a:lnTo>
                <a:lnTo>
                  <a:pt x="1032982" y="1109242"/>
                </a:lnTo>
                <a:lnTo>
                  <a:pt x="0" y="11092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4051311" y="5566497"/>
            <a:ext cx="3925134" cy="4129909"/>
          </a:xfrm>
          <a:custGeom>
            <a:avLst/>
            <a:gdLst/>
            <a:ahLst/>
            <a:cxnLst/>
            <a:rect l="l" t="t" r="r" b="b"/>
            <a:pathLst>
              <a:path w="3925134" h="4129909">
                <a:moveTo>
                  <a:pt x="0" y="0"/>
                </a:moveTo>
                <a:lnTo>
                  <a:pt x="3925134" y="0"/>
                </a:lnTo>
                <a:lnTo>
                  <a:pt x="3925134" y="4129909"/>
                </a:lnTo>
                <a:lnTo>
                  <a:pt x="0" y="4129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8627509" y="8703679"/>
            <a:ext cx="1032982" cy="1109242"/>
          </a:xfrm>
          <a:custGeom>
            <a:avLst/>
            <a:gdLst/>
            <a:ahLst/>
            <a:cxnLst/>
            <a:rect l="l" t="t" r="r" b="b"/>
            <a:pathLst>
              <a:path w="1032982" h="1109242">
                <a:moveTo>
                  <a:pt x="0" y="0"/>
                </a:moveTo>
                <a:lnTo>
                  <a:pt x="1032982" y="0"/>
                </a:lnTo>
                <a:lnTo>
                  <a:pt x="1032982" y="1109242"/>
                </a:lnTo>
                <a:lnTo>
                  <a:pt x="0" y="11092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1452571" y="2606950"/>
            <a:ext cx="12415859" cy="6327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53"/>
              </a:lnSpc>
            </a:pPr>
            <a:r>
              <a:rPr lang="en-US" sz="56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Infos 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Télétravail​</a:t>
            </a:r>
          </a:p>
          <a:p>
            <a:pPr algn="l">
              <a:lnSpc>
                <a:spcPts val="1764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Respecte les recommandations en vigueur en cas d’épidémie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(masque si malade ou cas contact, etc.))​</a:t>
            </a:r>
          </a:p>
          <a:p>
            <a:pPr algn="l">
              <a:lnSpc>
                <a:spcPts val="1764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Dossier médical : pas d’immunodépression, pas de facteur de risque</a:t>
            </a:r>
          </a:p>
          <a:p>
            <a:pPr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62096" y="142034"/>
            <a:ext cx="15318829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FICHE D’EXPOSITION DE ROBERT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84585" y="1600570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RISQUES BIOLOGIQUES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028700" y="1537399"/>
            <a:ext cx="11999311" cy="9699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53"/>
              </a:lnSpc>
            </a:pPr>
            <a:r>
              <a:rPr lang="en-US" sz="56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Infos 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Exposition à des dangers mécaniques 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      Pas d’escaliers, pas d’outils (sauf l'agrafeuse)​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Exposition à des dangers électriques</a:t>
            </a: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     Similaire aux risques de la vie quotidienne​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Exposition à des dangers thermiques</a:t>
            </a: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      Similaire aux risques de la vie quotidienne​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Expositions à des dangers chimiques</a:t>
            </a: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</a:p>
          <a:p>
            <a:pPr algn="l">
              <a:lnSpc>
                <a:spcPts val="6065"/>
              </a:lnSpc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Similaire aux risques de la vie quotidienne (depuis que le HSE a fait changer le savon pour un savon normé hypoallergénique).​</a:t>
            </a:r>
          </a:p>
          <a:p>
            <a:pPr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l">
              <a:lnSpc>
                <a:spcPts val="6065"/>
              </a:lnSpc>
            </a:pPr>
            <a:endParaRPr lang="en-US" sz="32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Freeform 5"/>
          <p:cNvSpPr/>
          <p:nvPr/>
        </p:nvSpPr>
        <p:spPr>
          <a:xfrm flipH="1">
            <a:off x="13028011" y="4289376"/>
            <a:ext cx="7372788" cy="6073334"/>
          </a:xfrm>
          <a:custGeom>
            <a:avLst/>
            <a:gdLst/>
            <a:ahLst/>
            <a:cxnLst/>
            <a:rect l="l" t="t" r="r" b="b"/>
            <a:pathLst>
              <a:path w="7372788" h="6073334">
                <a:moveTo>
                  <a:pt x="7372788" y="0"/>
                </a:moveTo>
                <a:lnTo>
                  <a:pt x="0" y="0"/>
                </a:lnTo>
                <a:lnTo>
                  <a:pt x="0" y="6073334"/>
                </a:lnTo>
                <a:lnTo>
                  <a:pt x="7372788" y="6073334"/>
                </a:lnTo>
                <a:lnTo>
                  <a:pt x="737278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1462096" y="142034"/>
            <a:ext cx="15318829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FICHE D’EXPOSITION DE ROBERT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84585" y="1600570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RISQUES PHYSIQUES (RISQUES D’ACCIDENTS)</a:t>
            </a:r>
          </a:p>
        </p:txBody>
      </p:sp>
      <p:sp>
        <p:nvSpPr>
          <p:cNvPr id="8" name="Freeform 8"/>
          <p:cNvSpPr/>
          <p:nvPr/>
        </p:nvSpPr>
        <p:spPr>
          <a:xfrm>
            <a:off x="12370781" y="6771422"/>
            <a:ext cx="1032982" cy="1109242"/>
          </a:xfrm>
          <a:custGeom>
            <a:avLst/>
            <a:gdLst/>
            <a:ahLst/>
            <a:cxnLst/>
            <a:rect l="l" t="t" r="r" b="b"/>
            <a:pathLst>
              <a:path w="1032982" h="1109242">
                <a:moveTo>
                  <a:pt x="0" y="0"/>
                </a:moveTo>
                <a:lnTo>
                  <a:pt x="1032982" y="0"/>
                </a:lnTo>
                <a:lnTo>
                  <a:pt x="1032982" y="1109242"/>
                </a:lnTo>
                <a:lnTo>
                  <a:pt x="0" y="11092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516600" y="1807603"/>
            <a:ext cx="12867744" cy="10537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53"/>
              </a:lnSpc>
            </a:pPr>
            <a:r>
              <a:rPr lang="en-US" sz="56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Infos </a:t>
            </a:r>
          </a:p>
          <a:p>
            <a:pPr algn="l">
              <a:lnSpc>
                <a:spcPts val="6065"/>
              </a:lnSpc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​Facteurs biomécaniques 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pas de gestes répétitifs ni de postures contraignantes, 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pas de charge &gt; à la vie quotidienne​</a:t>
            </a:r>
          </a:p>
          <a:p>
            <a:pPr algn="l">
              <a:lnSpc>
                <a:spcPts val="6065"/>
              </a:lnSpc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Facteurs organisationnels 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pas de rythme imposé, peu d'interruption​s</a:t>
            </a:r>
          </a:p>
          <a:p>
            <a:pPr algn="l">
              <a:lnSpc>
                <a:spcPts val="6065"/>
              </a:lnSpc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Facteurs individuels</a:t>
            </a:r>
          </a:p>
          <a:p>
            <a:pPr marL="700287" lvl="1" indent="-350143" algn="l">
              <a:lnSpc>
                <a:spcPts val="6065"/>
              </a:lnSpc>
              <a:buFont typeface="Arial"/>
              <a:buChar char="•"/>
            </a:pPr>
            <a:r>
              <a:rPr lang="en-US" sz="32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RAS (cf. Cardio)​</a:t>
            </a:r>
          </a:p>
          <a:p>
            <a:pPr algn="l">
              <a:lnSpc>
                <a:spcPts val="6065"/>
              </a:lnSpc>
            </a:pPr>
            <a:r>
              <a:rPr lang="en-US" sz="32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Facteurs RPS</a:t>
            </a:r>
          </a:p>
          <a:p>
            <a:pPr marL="765055" lvl="1" indent="-382528" algn="l">
              <a:lnSpc>
                <a:spcPts val="6626"/>
              </a:lnSpc>
              <a:buFont typeface="Arial"/>
              <a:buChar char="•"/>
            </a:pPr>
            <a:r>
              <a:rPr lang="en-US" sz="3543" b="1" u="none" strike="noStrike">
                <a:solidFill>
                  <a:srgbClr val="FF823B"/>
                </a:solidFill>
                <a:latin typeface="Raleway Bold"/>
                <a:ea typeface="Raleway Bold"/>
                <a:cs typeface="Raleway Bold"/>
                <a:sym typeface="Raleway Bold"/>
              </a:rPr>
              <a:t>?​</a:t>
            </a:r>
          </a:p>
          <a:p>
            <a:pPr algn="l">
              <a:lnSpc>
                <a:spcPts val="6065"/>
              </a:lnSpc>
            </a:pPr>
            <a:endParaRPr lang="en-US" sz="3543" b="1" u="none" strike="noStrike">
              <a:solidFill>
                <a:srgbClr val="FF823B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algn="l">
              <a:lnSpc>
                <a:spcPts val="6065"/>
              </a:lnSpc>
            </a:pPr>
            <a:endParaRPr lang="en-US" sz="3543" b="1" u="none" strike="noStrike">
              <a:solidFill>
                <a:srgbClr val="FF823B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algn="l">
              <a:lnSpc>
                <a:spcPts val="6065"/>
              </a:lnSpc>
            </a:pPr>
            <a:endParaRPr lang="en-US" sz="3543" b="1" u="none" strike="noStrike">
              <a:solidFill>
                <a:srgbClr val="FF823B"/>
              </a:solidFill>
              <a:latin typeface="Raleway Bold"/>
              <a:ea typeface="Raleway Bold"/>
              <a:cs typeface="Raleway Bold"/>
              <a:sym typeface="Raleway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84585" y="1509730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RISQUES MUSCULOSQUELETTIQUES</a:t>
            </a:r>
          </a:p>
        </p:txBody>
      </p:sp>
      <p:sp>
        <p:nvSpPr>
          <p:cNvPr id="6" name="Freeform 6"/>
          <p:cNvSpPr/>
          <p:nvPr/>
        </p:nvSpPr>
        <p:spPr>
          <a:xfrm>
            <a:off x="12974794" y="3037691"/>
            <a:ext cx="5313206" cy="6411109"/>
          </a:xfrm>
          <a:custGeom>
            <a:avLst/>
            <a:gdLst/>
            <a:ahLst/>
            <a:cxnLst/>
            <a:rect l="l" t="t" r="r" b="b"/>
            <a:pathLst>
              <a:path w="5313206" h="6411109">
                <a:moveTo>
                  <a:pt x="0" y="0"/>
                </a:moveTo>
                <a:lnTo>
                  <a:pt x="5313206" y="0"/>
                </a:lnTo>
                <a:lnTo>
                  <a:pt x="5313206" y="6411109"/>
                </a:lnTo>
                <a:lnTo>
                  <a:pt x="0" y="64111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1462096" y="142034"/>
            <a:ext cx="15318829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FICHE D’EXPOSITION DE ROBERT</a:t>
            </a:r>
          </a:p>
        </p:txBody>
      </p:sp>
      <p:sp>
        <p:nvSpPr>
          <p:cNvPr id="8" name="Freeform 8"/>
          <p:cNvSpPr/>
          <p:nvPr/>
        </p:nvSpPr>
        <p:spPr>
          <a:xfrm>
            <a:off x="8627509" y="8703679"/>
            <a:ext cx="1032982" cy="1109242"/>
          </a:xfrm>
          <a:custGeom>
            <a:avLst/>
            <a:gdLst/>
            <a:ahLst/>
            <a:cxnLst/>
            <a:rect l="l" t="t" r="r" b="b"/>
            <a:pathLst>
              <a:path w="1032982" h="1109242">
                <a:moveTo>
                  <a:pt x="0" y="0"/>
                </a:moveTo>
                <a:lnTo>
                  <a:pt x="1032982" y="0"/>
                </a:lnTo>
                <a:lnTo>
                  <a:pt x="1032982" y="1109242"/>
                </a:lnTo>
                <a:lnTo>
                  <a:pt x="0" y="110924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462096" y="1556449"/>
            <a:ext cx="11846547" cy="8561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805"/>
              </a:lnSpc>
            </a:pPr>
            <a:r>
              <a:rPr lang="en-US" sz="524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Infos </a:t>
            </a:r>
          </a:p>
          <a:p>
            <a:pPr algn="l">
              <a:lnSpc>
                <a:spcPts val="5317"/>
              </a:lnSpc>
            </a:pPr>
            <a:r>
              <a:rPr lang="en-US" sz="28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DUERP : évaluation superficielle ou absente des RPS (→ non-conformité à l'obligation légale depuis l'arrêt Air France 2015 au passage - </a:t>
            </a:r>
            <a:r>
              <a:rPr lang="en-US" sz="28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pas de mesure du travail réél - uniquement du prescris) - revient à inscrire une mesure de bruit à partir des spécifications d'une machine.​</a:t>
            </a:r>
          </a:p>
          <a:p>
            <a:pPr algn="l">
              <a:lnSpc>
                <a:spcPts val="1764"/>
              </a:lnSpc>
            </a:pPr>
            <a:endParaRPr lang="en-US" sz="28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l">
              <a:lnSpc>
                <a:spcPts val="5317"/>
              </a:lnSpc>
            </a:pPr>
            <a:r>
              <a:rPr lang="en-US" sz="28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Fiche d’exposition : </a:t>
            </a:r>
            <a:r>
              <a:rPr lang="en-US" sz="28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Pas de traçabilité individuelle obligatoire des expositions RPS (contrairement aux CMR ou pénibilité)</a:t>
            </a:r>
          </a:p>
          <a:p>
            <a:pPr algn="l">
              <a:lnSpc>
                <a:spcPts val="1764"/>
              </a:lnSpc>
            </a:pPr>
            <a:endParaRPr lang="en-US" sz="2843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l">
              <a:lnSpc>
                <a:spcPts val="5317"/>
              </a:lnSpc>
            </a:pPr>
            <a:r>
              <a:rPr lang="en-US" sz="28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Dossier médical :​ pas de mention ni d'info à la dernière visite​</a:t>
            </a:r>
          </a:p>
          <a:p>
            <a:pPr algn="l">
              <a:lnSpc>
                <a:spcPts val="1764"/>
              </a:lnSpc>
            </a:pPr>
            <a:endParaRPr lang="en-US" sz="2843" b="1" u="none" strike="noStrike">
              <a:solidFill>
                <a:srgbClr val="000000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algn="l">
              <a:lnSpc>
                <a:spcPts val="5317"/>
              </a:lnSpc>
            </a:pPr>
            <a:r>
              <a:rPr lang="en-US" sz="284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1 Comité RPS dans l’entreprise</a:t>
            </a:r>
            <a:r>
              <a:rPr lang="en-US" sz="28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: reclassements et cas individuels.​</a:t>
            </a:r>
          </a:p>
          <a:p>
            <a:pPr algn="l">
              <a:lnSpc>
                <a:spcPts val="5317"/>
              </a:lnSpc>
            </a:pPr>
            <a:r>
              <a:rPr lang="en-US" sz="2843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Ils ne font que compter les sourds sans mesurer le bruit.​</a:t>
            </a:r>
          </a:p>
        </p:txBody>
      </p:sp>
      <p:sp>
        <p:nvSpPr>
          <p:cNvPr id="5" name="Freeform 5"/>
          <p:cNvSpPr/>
          <p:nvPr/>
        </p:nvSpPr>
        <p:spPr>
          <a:xfrm flipH="1">
            <a:off x="14060682" y="6431039"/>
            <a:ext cx="3397320" cy="3431637"/>
          </a:xfrm>
          <a:custGeom>
            <a:avLst/>
            <a:gdLst/>
            <a:ahLst/>
            <a:cxnLst/>
            <a:rect l="l" t="t" r="r" b="b"/>
            <a:pathLst>
              <a:path w="3397320" h="3431637">
                <a:moveTo>
                  <a:pt x="3397321" y="0"/>
                </a:moveTo>
                <a:lnTo>
                  <a:pt x="0" y="0"/>
                </a:lnTo>
                <a:lnTo>
                  <a:pt x="0" y="3431637"/>
                </a:lnTo>
                <a:lnTo>
                  <a:pt x="3397321" y="3431637"/>
                </a:lnTo>
                <a:lnTo>
                  <a:pt x="339732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1484585" y="1476039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RISQUES PSYCHOSOCIAUX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3661174" y="1667748"/>
            <a:ext cx="4237233" cy="3824544"/>
            <a:chOff x="0" y="0"/>
            <a:chExt cx="5649644" cy="509939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649644" cy="5099392"/>
            </a:xfrm>
            <a:custGeom>
              <a:avLst/>
              <a:gdLst/>
              <a:ahLst/>
              <a:cxnLst/>
              <a:rect l="l" t="t" r="r" b="b"/>
              <a:pathLst>
                <a:path w="5649644" h="5099392">
                  <a:moveTo>
                    <a:pt x="0" y="0"/>
                  </a:moveTo>
                  <a:lnTo>
                    <a:pt x="5649644" y="0"/>
                  </a:lnTo>
                  <a:lnTo>
                    <a:pt x="5649644" y="5099392"/>
                  </a:lnTo>
                  <a:lnTo>
                    <a:pt x="0" y="50993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1863" b="-1863"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TextBox 9"/>
            <p:cNvSpPr txBox="1"/>
            <p:nvPr/>
          </p:nvSpPr>
          <p:spPr>
            <a:xfrm rot="764512">
              <a:off x="767133" y="1389556"/>
              <a:ext cx="4125881" cy="27603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59"/>
                </a:lnSpc>
              </a:pPr>
              <a:r>
                <a:rPr lang="en-US" sz="2399">
                  <a:solidFill>
                    <a:srgbClr val="000000"/>
                  </a:solidFill>
                  <a:latin typeface="More Sugar"/>
                  <a:ea typeface="More Sugar"/>
                  <a:cs typeface="More Sugar"/>
                  <a:sym typeface="More Sugar"/>
                </a:rPr>
                <a:t>PAS D'ÉVALUATION DE L’EXPOSTION RPS =</a:t>
              </a:r>
            </a:p>
            <a:p>
              <a:pPr algn="ctr">
                <a:lnSpc>
                  <a:spcPts val="335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More Sugar"/>
                  <a:ea typeface="More Sugar"/>
                  <a:cs typeface="More Sugar"/>
                  <a:sym typeface="More Sugar"/>
                </a:rPr>
                <a:t>PAS DE PREVENTION</a:t>
              </a:r>
            </a:p>
          </p:txBody>
        </p:sp>
      </p:grpSp>
      <p:sp>
        <p:nvSpPr>
          <p:cNvPr id="10" name="Freeform 10"/>
          <p:cNvSpPr/>
          <p:nvPr/>
        </p:nvSpPr>
        <p:spPr>
          <a:xfrm>
            <a:off x="323326" y="3937465"/>
            <a:ext cx="824445" cy="917324"/>
          </a:xfrm>
          <a:custGeom>
            <a:avLst/>
            <a:gdLst/>
            <a:ahLst/>
            <a:cxnLst/>
            <a:rect l="l" t="t" r="r" b="b"/>
            <a:pathLst>
              <a:path w="824445" h="917324">
                <a:moveTo>
                  <a:pt x="0" y="0"/>
                </a:moveTo>
                <a:lnTo>
                  <a:pt x="824445" y="0"/>
                </a:lnTo>
                <a:lnTo>
                  <a:pt x="824445" y="917324"/>
                </a:lnTo>
                <a:lnTo>
                  <a:pt x="0" y="91732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TextBox 11"/>
          <p:cNvSpPr txBox="1"/>
          <p:nvPr/>
        </p:nvSpPr>
        <p:spPr>
          <a:xfrm>
            <a:off x="1462096" y="142034"/>
            <a:ext cx="15318829" cy="1305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FICHE D’EXPOSITION DE ROBERT</a:t>
            </a:r>
          </a:p>
        </p:txBody>
      </p:sp>
      <p:sp>
        <p:nvSpPr>
          <p:cNvPr id="12" name="Freeform 12"/>
          <p:cNvSpPr/>
          <p:nvPr/>
        </p:nvSpPr>
        <p:spPr>
          <a:xfrm>
            <a:off x="323326" y="6628375"/>
            <a:ext cx="824445" cy="917324"/>
          </a:xfrm>
          <a:custGeom>
            <a:avLst/>
            <a:gdLst/>
            <a:ahLst/>
            <a:cxnLst/>
            <a:rect l="l" t="t" r="r" b="b"/>
            <a:pathLst>
              <a:path w="824445" h="917324">
                <a:moveTo>
                  <a:pt x="0" y="0"/>
                </a:moveTo>
                <a:lnTo>
                  <a:pt x="824445" y="0"/>
                </a:lnTo>
                <a:lnTo>
                  <a:pt x="824445" y="917324"/>
                </a:lnTo>
                <a:lnTo>
                  <a:pt x="0" y="91732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323326" y="8602974"/>
            <a:ext cx="824445" cy="917324"/>
          </a:xfrm>
          <a:custGeom>
            <a:avLst/>
            <a:gdLst/>
            <a:ahLst/>
            <a:cxnLst/>
            <a:rect l="l" t="t" r="r" b="b"/>
            <a:pathLst>
              <a:path w="824445" h="917324">
                <a:moveTo>
                  <a:pt x="0" y="0"/>
                </a:moveTo>
                <a:lnTo>
                  <a:pt x="824445" y="0"/>
                </a:lnTo>
                <a:lnTo>
                  <a:pt x="824445" y="917324"/>
                </a:lnTo>
                <a:lnTo>
                  <a:pt x="0" y="91732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941852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4" name="Group 4"/>
          <p:cNvGrpSpPr/>
          <p:nvPr/>
        </p:nvGrpSpPr>
        <p:grpSpPr>
          <a:xfrm>
            <a:off x="7086600" y="4945692"/>
            <a:ext cx="4114800" cy="8484666"/>
            <a:chOff x="0" y="0"/>
            <a:chExt cx="5486400" cy="11312889"/>
          </a:xfrm>
        </p:grpSpPr>
        <p:sp>
          <p:nvSpPr>
            <p:cNvPr id="5" name="Freeform 5"/>
            <p:cNvSpPr/>
            <p:nvPr/>
          </p:nvSpPr>
          <p:spPr>
            <a:xfrm>
              <a:off x="929387" y="1001369"/>
              <a:ext cx="3694961" cy="10311519"/>
            </a:xfrm>
            <a:custGeom>
              <a:avLst/>
              <a:gdLst/>
              <a:ahLst/>
              <a:cxnLst/>
              <a:rect l="l" t="t" r="r" b="b"/>
              <a:pathLst>
                <a:path w="3694961" h="10311519">
                  <a:moveTo>
                    <a:pt x="0" y="0"/>
                  </a:moveTo>
                  <a:lnTo>
                    <a:pt x="3694962" y="0"/>
                  </a:lnTo>
                  <a:lnTo>
                    <a:pt x="3694962" y="10311520"/>
                  </a:lnTo>
                  <a:lnTo>
                    <a:pt x="0" y="103115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5486400" cy="5486400"/>
            </a:xfrm>
            <a:custGeom>
              <a:avLst/>
              <a:gdLst/>
              <a:ahLst/>
              <a:cxnLst/>
              <a:rect l="l" t="t" r="r" b="b"/>
              <a:pathLst>
                <a:path w="5486400" h="5486400">
                  <a:moveTo>
                    <a:pt x="0" y="0"/>
                  </a:moveTo>
                  <a:lnTo>
                    <a:pt x="5486400" y="0"/>
                  </a:lnTo>
                  <a:lnTo>
                    <a:pt x="5486400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" name="Freeform 7"/>
          <p:cNvSpPr/>
          <p:nvPr/>
        </p:nvSpPr>
        <p:spPr>
          <a:xfrm>
            <a:off x="3812898" y="1473228"/>
            <a:ext cx="1751102" cy="1260793"/>
          </a:xfrm>
          <a:custGeom>
            <a:avLst/>
            <a:gdLst/>
            <a:ahLst/>
            <a:cxnLst/>
            <a:rect l="l" t="t" r="r" b="b"/>
            <a:pathLst>
              <a:path w="1751102" h="1260793">
                <a:moveTo>
                  <a:pt x="0" y="0"/>
                </a:moveTo>
                <a:lnTo>
                  <a:pt x="1751102" y="0"/>
                </a:lnTo>
                <a:lnTo>
                  <a:pt x="1751102" y="1260793"/>
                </a:lnTo>
                <a:lnTo>
                  <a:pt x="0" y="12607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5759077" y="301235"/>
            <a:ext cx="6769847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FAILLE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07075" y="1761042"/>
            <a:ext cx="15273851" cy="59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LES RISQUES PSYCHOSOCIAUX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368999" y="3084383"/>
            <a:ext cx="3550003" cy="1073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MAIS COMMENT ?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DES IDEES ?</a:t>
            </a:r>
          </a:p>
        </p:txBody>
      </p:sp>
      <p:sp>
        <p:nvSpPr>
          <p:cNvPr id="11" name="Freeform 11"/>
          <p:cNvSpPr/>
          <p:nvPr/>
        </p:nvSpPr>
        <p:spPr>
          <a:xfrm rot="2126101" flipH="1">
            <a:off x="10699983" y="7971102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1002834" y="0"/>
                </a:moveTo>
                <a:lnTo>
                  <a:pt x="0" y="0"/>
                </a:lnTo>
                <a:lnTo>
                  <a:pt x="0" y="778563"/>
                </a:lnTo>
                <a:lnTo>
                  <a:pt x="1002834" y="778563"/>
                </a:lnTo>
                <a:lnTo>
                  <a:pt x="100283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TextBox 12"/>
          <p:cNvSpPr txBox="1"/>
          <p:nvPr/>
        </p:nvSpPr>
        <p:spPr>
          <a:xfrm>
            <a:off x="10919001" y="7377847"/>
            <a:ext cx="2586889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PEUX VOUS AIDER ?</a:t>
            </a:r>
          </a:p>
        </p:txBody>
      </p:sp>
      <p:sp>
        <p:nvSpPr>
          <p:cNvPr id="13" name="Freeform 13"/>
          <p:cNvSpPr/>
          <p:nvPr/>
        </p:nvSpPr>
        <p:spPr>
          <a:xfrm flipH="1">
            <a:off x="12719423" y="1447464"/>
            <a:ext cx="1751102" cy="1260793"/>
          </a:xfrm>
          <a:custGeom>
            <a:avLst/>
            <a:gdLst/>
            <a:ahLst/>
            <a:cxnLst/>
            <a:rect l="l" t="t" r="r" b="b"/>
            <a:pathLst>
              <a:path w="1751102" h="1260793">
                <a:moveTo>
                  <a:pt x="1751102" y="0"/>
                </a:moveTo>
                <a:lnTo>
                  <a:pt x="0" y="0"/>
                </a:lnTo>
                <a:lnTo>
                  <a:pt x="0" y="1260793"/>
                </a:lnTo>
                <a:lnTo>
                  <a:pt x="1751102" y="1260793"/>
                </a:lnTo>
                <a:lnTo>
                  <a:pt x="1751102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718119" y="144934"/>
            <a:ext cx="12851761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 JEU DES 7 FAMILLES RPS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07075" y="1477511"/>
            <a:ext cx="15273851" cy="1073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26 MANIÈRES DE STRESSER OU RENDRE MALHEUREUX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SELON L’INRS / GOLLAC</a:t>
            </a:r>
          </a:p>
        </p:txBody>
      </p:sp>
      <p:sp>
        <p:nvSpPr>
          <p:cNvPr id="4" name="Freeform 4"/>
          <p:cNvSpPr/>
          <p:nvPr/>
        </p:nvSpPr>
        <p:spPr>
          <a:xfrm>
            <a:off x="4747362" y="5746090"/>
            <a:ext cx="5330739" cy="4384533"/>
          </a:xfrm>
          <a:custGeom>
            <a:avLst/>
            <a:gdLst/>
            <a:ahLst/>
            <a:cxnLst/>
            <a:rect l="l" t="t" r="r" b="b"/>
            <a:pathLst>
              <a:path w="5330739" h="4384533">
                <a:moveTo>
                  <a:pt x="0" y="0"/>
                </a:moveTo>
                <a:lnTo>
                  <a:pt x="5330739" y="0"/>
                </a:lnTo>
                <a:lnTo>
                  <a:pt x="5330739" y="4384533"/>
                </a:lnTo>
                <a:lnTo>
                  <a:pt x="0" y="43845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 rot="2297931">
            <a:off x="3604113" y="8318822"/>
            <a:ext cx="992656" cy="584765"/>
          </a:xfrm>
          <a:custGeom>
            <a:avLst/>
            <a:gdLst/>
            <a:ahLst/>
            <a:cxnLst/>
            <a:rect l="l" t="t" r="r" b="b"/>
            <a:pathLst>
              <a:path w="992656" h="584765">
                <a:moveTo>
                  <a:pt x="0" y="0"/>
                </a:moveTo>
                <a:lnTo>
                  <a:pt x="992656" y="0"/>
                </a:lnTo>
                <a:lnTo>
                  <a:pt x="992656" y="584765"/>
                </a:lnTo>
                <a:lnTo>
                  <a:pt x="0" y="5847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444283" y="7666814"/>
            <a:ext cx="2875888" cy="148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Intensité et complexité du travail​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67357" y="5868309"/>
            <a:ext cx="2720257" cy="986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Horaires de travail difficiles​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94773" y="4353332"/>
            <a:ext cx="2720257" cy="986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Exigences émotionnelles​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530790" y="3519552"/>
            <a:ext cx="2720257" cy="148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26619" y="3644760"/>
            <a:ext cx="3120598" cy="148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Rapports sociaux au travail dégradés​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86918" y="5219675"/>
            <a:ext cx="2720257" cy="986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Conflits de valeurs​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219936" y="6825972"/>
            <a:ext cx="2720257" cy="148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13" name="Freeform 13"/>
          <p:cNvSpPr/>
          <p:nvPr/>
        </p:nvSpPr>
        <p:spPr>
          <a:xfrm rot="-601654" flipV="1">
            <a:off x="3433410" y="6368324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0" y="525444"/>
                </a:moveTo>
                <a:lnTo>
                  <a:pt x="891957" y="525444"/>
                </a:lnTo>
                <a:lnTo>
                  <a:pt x="891957" y="0"/>
                </a:lnTo>
                <a:lnTo>
                  <a:pt x="0" y="0"/>
                </a:lnTo>
                <a:lnTo>
                  <a:pt x="0" y="52544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 rot="2120757" flipV="1">
            <a:off x="4569051" y="5672262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0" y="525444"/>
                </a:moveTo>
                <a:lnTo>
                  <a:pt x="891957" y="525444"/>
                </a:lnTo>
                <a:lnTo>
                  <a:pt x="891957" y="0"/>
                </a:lnTo>
                <a:lnTo>
                  <a:pt x="0" y="0"/>
                </a:lnTo>
                <a:lnTo>
                  <a:pt x="0" y="52544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 rot="-4746774" flipH="1" flipV="1">
            <a:off x="5794673" y="4995795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525444"/>
                </a:moveTo>
                <a:lnTo>
                  <a:pt x="0" y="525444"/>
                </a:lnTo>
                <a:lnTo>
                  <a:pt x="0" y="0"/>
                </a:lnTo>
                <a:lnTo>
                  <a:pt x="891957" y="0"/>
                </a:lnTo>
                <a:lnTo>
                  <a:pt x="891957" y="52544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 rot="-3309663" flipH="1" flipV="1">
            <a:off x="8405441" y="4672230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525444"/>
                </a:moveTo>
                <a:lnTo>
                  <a:pt x="0" y="525444"/>
                </a:lnTo>
                <a:lnTo>
                  <a:pt x="0" y="0"/>
                </a:lnTo>
                <a:lnTo>
                  <a:pt x="891957" y="0"/>
                </a:lnTo>
                <a:lnTo>
                  <a:pt x="891957" y="525444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-3309663" flipH="1">
            <a:off x="9797279" y="6092206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0"/>
                </a:moveTo>
                <a:lnTo>
                  <a:pt x="0" y="0"/>
                </a:lnTo>
                <a:lnTo>
                  <a:pt x="0" y="525443"/>
                </a:lnTo>
                <a:lnTo>
                  <a:pt x="891957" y="525443"/>
                </a:lnTo>
                <a:lnTo>
                  <a:pt x="8919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Freeform 18"/>
          <p:cNvSpPr/>
          <p:nvPr/>
        </p:nvSpPr>
        <p:spPr>
          <a:xfrm rot="-2550972" flipH="1">
            <a:off x="10267686" y="7832355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0"/>
                </a:moveTo>
                <a:lnTo>
                  <a:pt x="0" y="0"/>
                </a:lnTo>
                <a:lnTo>
                  <a:pt x="0" y="525444"/>
                </a:lnTo>
                <a:lnTo>
                  <a:pt x="891957" y="525444"/>
                </a:lnTo>
                <a:lnTo>
                  <a:pt x="8919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9" name="TextBox 19"/>
          <p:cNvSpPr txBox="1"/>
          <p:nvPr/>
        </p:nvSpPr>
        <p:spPr>
          <a:xfrm>
            <a:off x="13793000" y="3500502"/>
            <a:ext cx="4347807" cy="20986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LE “BRUIT PSYCHOSOCIAL”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BY LUMANISY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10651" y="9176844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88 dbRPS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84832" y="6883039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60 dbRPS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670139" y="3889147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84 dbRPS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898425" y="3055367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75 dbRPS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59247" y="3166133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92 dbRPS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604392" y="6158205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90 dbRPS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747217" y="8312437"/>
            <a:ext cx="188530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78 dbRPS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164138" y="5651794"/>
            <a:ext cx="3605530" cy="21596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Inévitable mais toujours réductible, comme le bruit physique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718767" y="3812094"/>
            <a:ext cx="585877" cy="17176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=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734937" y="5736547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DUR.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8705" y="185356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1028700" y="600488"/>
            <a:ext cx="16006461" cy="1525833"/>
            <a:chOff x="0" y="0"/>
            <a:chExt cx="3471097" cy="3308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71097" cy="330886"/>
            </a:xfrm>
            <a:custGeom>
              <a:avLst/>
              <a:gdLst/>
              <a:ahLst/>
              <a:cxnLst/>
              <a:rect l="l" t="t" r="r" b="b"/>
              <a:pathLst>
                <a:path w="3471097" h="330886">
                  <a:moveTo>
                    <a:pt x="0" y="0"/>
                  </a:moveTo>
                  <a:lnTo>
                    <a:pt x="3471097" y="0"/>
                  </a:lnTo>
                  <a:lnTo>
                    <a:pt x="3471097" y="330886"/>
                  </a:lnTo>
                  <a:lnTo>
                    <a:pt x="0" y="330886"/>
                  </a:lnTo>
                  <a:close/>
                </a:path>
              </a:pathLst>
            </a:custGeom>
            <a:solidFill>
              <a:srgbClr val="06849A"/>
            </a:solidFill>
            <a:ln w="38100" cap="sq">
              <a:solidFill>
                <a:srgbClr val="06849A"/>
              </a:solidFill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471097" cy="3785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16290456" y="1353880"/>
            <a:ext cx="1051260" cy="1067621"/>
            <a:chOff x="0" y="0"/>
            <a:chExt cx="1401680" cy="1423495"/>
          </a:xfrm>
        </p:grpSpPr>
        <p:sp>
          <p:nvSpPr>
            <p:cNvPr id="7" name="AutoShape 7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AutoShape 8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93570" y="324359"/>
            <a:ext cx="1051260" cy="1067621"/>
            <a:chOff x="0" y="0"/>
            <a:chExt cx="1401680" cy="1423495"/>
          </a:xfrm>
        </p:grpSpPr>
        <p:sp>
          <p:nvSpPr>
            <p:cNvPr id="10" name="AutoShape 10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" name="Freeform 12"/>
          <p:cNvSpPr/>
          <p:nvPr/>
        </p:nvSpPr>
        <p:spPr>
          <a:xfrm rot="4650846">
            <a:off x="11683784" y="3359897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349332" y="8337199"/>
            <a:ext cx="3163447" cy="1648156"/>
          </a:xfrm>
          <a:custGeom>
            <a:avLst/>
            <a:gdLst/>
            <a:ahLst/>
            <a:cxnLst/>
            <a:rect l="l" t="t" r="r" b="b"/>
            <a:pathLst>
              <a:path w="3163447" h="1648156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TextBox 14"/>
          <p:cNvSpPr txBox="1"/>
          <p:nvPr/>
        </p:nvSpPr>
        <p:spPr>
          <a:xfrm>
            <a:off x="2494708" y="827981"/>
            <a:ext cx="13298585" cy="969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1"/>
              </a:lnSpc>
            </a:pPr>
            <a:r>
              <a:rPr lang="en-US" sz="5715" b="1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RPS : CONSTRUISEZ VOTRE BOUCLIER </a:t>
            </a:r>
          </a:p>
        </p:txBody>
      </p:sp>
      <p:sp>
        <p:nvSpPr>
          <p:cNvPr id="15" name="Freeform 15"/>
          <p:cNvSpPr/>
          <p:nvPr/>
        </p:nvSpPr>
        <p:spPr>
          <a:xfrm>
            <a:off x="7683640" y="5787503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39"/>
                </a:lnTo>
                <a:lnTo>
                  <a:pt x="0" y="77336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AutoShape 16"/>
          <p:cNvSpPr/>
          <p:nvPr/>
        </p:nvSpPr>
        <p:spPr>
          <a:xfrm>
            <a:off x="6420506" y="9448478"/>
            <a:ext cx="5447872" cy="0"/>
          </a:xfrm>
          <a:prstGeom prst="line">
            <a:avLst/>
          </a:prstGeom>
          <a:ln w="114300" cap="rnd">
            <a:solidFill>
              <a:srgbClr val="06849A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1703562" flipH="1">
            <a:off x="10764331" y="7688669"/>
            <a:ext cx="1415307" cy="1098793"/>
          </a:xfrm>
          <a:custGeom>
            <a:avLst/>
            <a:gdLst/>
            <a:ahLst/>
            <a:cxnLst/>
            <a:rect l="l" t="t" r="r" b="b"/>
            <a:pathLst>
              <a:path w="1415307" h="1098793">
                <a:moveTo>
                  <a:pt x="1415307" y="0"/>
                </a:moveTo>
                <a:lnTo>
                  <a:pt x="0" y="0"/>
                </a:lnTo>
                <a:lnTo>
                  <a:pt x="0" y="1098793"/>
                </a:lnTo>
                <a:lnTo>
                  <a:pt x="1415307" y="1098793"/>
                </a:lnTo>
                <a:lnTo>
                  <a:pt x="141530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11711732" y="7370634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SUIS RPS-PROOF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401619" y="7635524"/>
            <a:ext cx="287588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Intensité et complexité du travail​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823957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Horaires de travail difficiles​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68832" y="4816457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Exigences émotionnelles​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574627" y="3654265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702812" y="3654265"/>
            <a:ext cx="312059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Rapports sociaux au travail dégradés​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071644" y="4768850"/>
            <a:ext cx="195438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Conflits de valeurs​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78364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26" name="TextBox 26"/>
          <p:cNvSpPr txBox="1"/>
          <p:nvPr/>
        </p:nvSpPr>
        <p:spPr>
          <a:xfrm rot="-4479565">
            <a:off x="6420975" y="7746879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Préparer</a:t>
            </a:r>
          </a:p>
        </p:txBody>
      </p:sp>
      <p:sp>
        <p:nvSpPr>
          <p:cNvPr id="27" name="TextBox 27"/>
          <p:cNvSpPr txBox="1"/>
          <p:nvPr/>
        </p:nvSpPr>
        <p:spPr>
          <a:xfrm rot="-4303480">
            <a:off x="7007629" y="5920731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Mesurer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332984" y="4467226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Analyser</a:t>
            </a:r>
          </a:p>
        </p:txBody>
      </p:sp>
      <p:sp>
        <p:nvSpPr>
          <p:cNvPr id="29" name="TextBox 29"/>
          <p:cNvSpPr txBox="1"/>
          <p:nvPr/>
        </p:nvSpPr>
        <p:spPr>
          <a:xfrm rot="3848981">
            <a:off x="9800442" y="583004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Agir</a:t>
            </a:r>
          </a:p>
        </p:txBody>
      </p:sp>
      <p:sp>
        <p:nvSpPr>
          <p:cNvPr id="30" name="TextBox 30"/>
          <p:cNvSpPr txBox="1"/>
          <p:nvPr/>
        </p:nvSpPr>
        <p:spPr>
          <a:xfrm rot="4204910">
            <a:off x="10500271" y="754667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Suivre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6015370" y="6687496"/>
            <a:ext cx="2039583" cy="3337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en-US" sz="2100">
                <a:solidFill>
                  <a:srgbClr val="FECC00"/>
                </a:solidFill>
                <a:latin typeface="More Sugar"/>
                <a:ea typeface="More Sugar"/>
                <a:cs typeface="More Sugar"/>
                <a:sym typeface="More Sugar"/>
              </a:rPr>
              <a:t>SOURCES</a:t>
            </a:r>
          </a:p>
          <a:p>
            <a:pPr algn="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ECC00"/>
                </a:solidFill>
                <a:latin typeface="More Sugar"/>
                <a:ea typeface="More Sugar"/>
                <a:cs typeface="More Sugar"/>
                <a:sym typeface="More Sugar"/>
              </a:rPr>
              <a:t>RPS DU par l’INRS (ED 6403)</a:t>
            </a:r>
          </a:p>
          <a:p>
            <a:pPr algn="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FECC00"/>
                </a:solidFill>
                <a:latin typeface="More Sugar"/>
                <a:ea typeface="More Sugar"/>
                <a:cs typeface="More Sugar"/>
                <a:sym typeface="More Sugar"/>
              </a:rPr>
              <a:t>Code du travail L4121-1 à L4121-5 : obligations générales de l'employeur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24534" y="2456797"/>
            <a:ext cx="3538258" cy="306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Présenté par : </a:t>
            </a:r>
          </a:p>
          <a:p>
            <a:pPr algn="l">
              <a:lnSpc>
                <a:spcPts val="3499"/>
              </a:lnSpc>
            </a:pPr>
            <a:endParaRPr lang="en-US" sz="2499">
              <a:solidFill>
                <a:srgbClr val="06849A"/>
              </a:solidFill>
              <a:latin typeface="More Sugar"/>
              <a:ea typeface="More Sugar"/>
              <a:cs typeface="More Sugar"/>
              <a:sym typeface="More Sugar"/>
            </a:endParaRP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William Friconneau, Infirmier</a:t>
            </a:r>
          </a:p>
          <a:p>
            <a:pPr algn="l">
              <a:lnSpc>
                <a:spcPts val="3499"/>
              </a:lnSpc>
            </a:pPr>
            <a:endParaRPr lang="en-US" sz="2499">
              <a:solidFill>
                <a:srgbClr val="06849A"/>
              </a:solidFill>
              <a:latin typeface="More Sugar"/>
              <a:ea typeface="More Sugar"/>
              <a:cs typeface="More Sugar"/>
              <a:sym typeface="More Sugar"/>
            </a:endParaRPr>
          </a:p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Marion Lanoy, Infirmière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661892" y="2997234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2086646" y="3165303"/>
            <a:ext cx="14114707" cy="42404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540"/>
              </a:lnSpc>
            </a:pPr>
            <a:r>
              <a:rPr lang="en-US" sz="8845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86 dbRPS</a:t>
            </a:r>
          </a:p>
          <a:p>
            <a:pPr algn="ctr">
              <a:lnSpc>
                <a:spcPts val="8500"/>
              </a:lnSpc>
            </a:pPr>
            <a:r>
              <a:rPr lang="en-US" sz="4545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d’exposition au poste de Robert</a:t>
            </a:r>
          </a:p>
          <a:p>
            <a:pPr marL="0" lvl="0" indent="0" algn="ctr">
              <a:lnSpc>
                <a:spcPts val="8500"/>
              </a:lnSpc>
            </a:pPr>
            <a:r>
              <a:rPr lang="en-US" sz="4545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dans les 2 prochains mois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63182" y="5975357"/>
            <a:ext cx="4237233" cy="3824544"/>
            <a:chOff x="0" y="0"/>
            <a:chExt cx="5649644" cy="50993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649644" cy="5099392"/>
            </a:xfrm>
            <a:custGeom>
              <a:avLst/>
              <a:gdLst/>
              <a:ahLst/>
              <a:cxnLst/>
              <a:rect l="l" t="t" r="r" b="b"/>
              <a:pathLst>
                <a:path w="5649644" h="5099392">
                  <a:moveTo>
                    <a:pt x="0" y="0"/>
                  </a:moveTo>
                  <a:lnTo>
                    <a:pt x="5649644" y="0"/>
                  </a:lnTo>
                  <a:lnTo>
                    <a:pt x="5649644" y="5099392"/>
                  </a:lnTo>
                  <a:lnTo>
                    <a:pt x="0" y="50993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1863" b="-1863"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TextBox 7"/>
            <p:cNvSpPr txBox="1"/>
            <p:nvPr/>
          </p:nvSpPr>
          <p:spPr>
            <a:xfrm rot="764512">
              <a:off x="749813" y="1368572"/>
              <a:ext cx="4125881" cy="29555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79"/>
                </a:lnSpc>
                <a:spcBef>
                  <a:spcPct val="0"/>
                </a:spcBef>
              </a:pPr>
              <a:r>
                <a:rPr lang="en-US" sz="3199">
                  <a:solidFill>
                    <a:srgbClr val="000000"/>
                  </a:solidFill>
                  <a:latin typeface="More Sugar"/>
                  <a:ea typeface="More Sugar"/>
                  <a:cs typeface="More Sugar"/>
                  <a:sym typeface="More Sugar"/>
                </a:rPr>
                <a:t>PAS DE TROUBLE SANS EXPOSITION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284258" y="1437939"/>
            <a:ext cx="11719484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13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OBJECTIF</a:t>
            </a:r>
          </a:p>
        </p:txBody>
      </p:sp>
      <p:sp>
        <p:nvSpPr>
          <p:cNvPr id="9" name="Freeform 9"/>
          <p:cNvSpPr/>
          <p:nvPr/>
        </p:nvSpPr>
        <p:spPr>
          <a:xfrm>
            <a:off x="4400414" y="3882707"/>
            <a:ext cx="1751102" cy="1260793"/>
          </a:xfrm>
          <a:custGeom>
            <a:avLst/>
            <a:gdLst/>
            <a:ahLst/>
            <a:cxnLst/>
            <a:rect l="l" t="t" r="r" b="b"/>
            <a:pathLst>
              <a:path w="1751102" h="1260793">
                <a:moveTo>
                  <a:pt x="0" y="0"/>
                </a:moveTo>
                <a:lnTo>
                  <a:pt x="1751102" y="0"/>
                </a:lnTo>
                <a:lnTo>
                  <a:pt x="1751102" y="1260793"/>
                </a:lnTo>
                <a:lnTo>
                  <a:pt x="0" y="12607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 flipH="1">
            <a:off x="12049752" y="3727278"/>
            <a:ext cx="1751102" cy="1260793"/>
          </a:xfrm>
          <a:custGeom>
            <a:avLst/>
            <a:gdLst/>
            <a:ahLst/>
            <a:cxnLst/>
            <a:rect l="l" t="t" r="r" b="b"/>
            <a:pathLst>
              <a:path w="1751102" h="1260793">
                <a:moveTo>
                  <a:pt x="1751101" y="0"/>
                </a:moveTo>
                <a:lnTo>
                  <a:pt x="0" y="0"/>
                </a:lnTo>
                <a:lnTo>
                  <a:pt x="0" y="1260793"/>
                </a:lnTo>
                <a:lnTo>
                  <a:pt x="1751101" y="1260793"/>
                </a:lnTo>
                <a:lnTo>
                  <a:pt x="175110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 flipH="1">
            <a:off x="12831148" y="4646843"/>
            <a:ext cx="5456852" cy="5640157"/>
          </a:xfrm>
          <a:custGeom>
            <a:avLst/>
            <a:gdLst/>
            <a:ahLst/>
            <a:cxnLst/>
            <a:rect l="l" t="t" r="r" b="b"/>
            <a:pathLst>
              <a:path w="5456852" h="5640157">
                <a:moveTo>
                  <a:pt x="5456852" y="0"/>
                </a:moveTo>
                <a:lnTo>
                  <a:pt x="0" y="0"/>
                </a:lnTo>
                <a:lnTo>
                  <a:pt x="0" y="5640157"/>
                </a:lnTo>
                <a:lnTo>
                  <a:pt x="5456852" y="5640157"/>
                </a:lnTo>
                <a:lnTo>
                  <a:pt x="5456852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1300844" y="2657039"/>
            <a:ext cx="12544859" cy="6216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91793" lvl="1" indent="-545896" algn="l">
              <a:lnSpc>
                <a:spcPts val="9456"/>
              </a:lnSpc>
              <a:buFont typeface="Arial"/>
              <a:buChar char="•"/>
            </a:pPr>
            <a:r>
              <a:rPr lang="en-US" sz="5056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L</a:t>
            </a:r>
            <a:r>
              <a:rPr lang="en-US" sz="5056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 “bon et le mauvais” stress (non)​</a:t>
            </a:r>
          </a:p>
          <a:p>
            <a:pPr marL="1091793" lvl="1" indent="-545896" algn="l">
              <a:lnSpc>
                <a:spcPts val="9456"/>
              </a:lnSpc>
              <a:buFont typeface="Arial"/>
              <a:buChar char="•"/>
            </a:pPr>
            <a:r>
              <a:rPr lang="en-US" sz="5056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Eléments de langage​</a:t>
            </a:r>
          </a:p>
          <a:p>
            <a:pPr marL="1912749" lvl="2" indent="-637583" algn="l">
              <a:lnSpc>
                <a:spcPts val="8283"/>
              </a:lnSpc>
              <a:buFont typeface="Arial"/>
              <a:buChar char="⚬"/>
            </a:pPr>
            <a:r>
              <a:rPr lang="en-US" sz="442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Stress adapté &amp; stress non adapté​</a:t>
            </a:r>
          </a:p>
          <a:p>
            <a:pPr marL="1912749" lvl="2" indent="-637583" algn="l">
              <a:lnSpc>
                <a:spcPts val="8283"/>
              </a:lnSpc>
              <a:buFont typeface="Arial"/>
              <a:buChar char="⚬"/>
            </a:pPr>
            <a:r>
              <a:rPr lang="en-US" sz="442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Déprime &amp; dépression​</a:t>
            </a:r>
          </a:p>
          <a:p>
            <a:pPr marL="1912749" lvl="2" indent="-637583" algn="l">
              <a:lnSpc>
                <a:spcPts val="8283"/>
              </a:lnSpc>
              <a:buFont typeface="Arial"/>
              <a:buChar char="⚬"/>
            </a:pPr>
            <a:r>
              <a:rPr lang="en-US" sz="442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Fatigue &amp; épuisement</a:t>
            </a:r>
          </a:p>
          <a:p>
            <a:pPr marL="0" lvl="0" indent="0" algn="l">
              <a:lnSpc>
                <a:spcPts val="5435"/>
              </a:lnSpc>
            </a:pPr>
            <a:endParaRPr lang="en-US" sz="4429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59290" y="144934"/>
            <a:ext cx="12169421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RAPPELS SUR LES OUTILS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07075" y="1600570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STRESS, CORTISOL ET DÉPRESSION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661892" y="2997234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 flipH="1">
            <a:off x="11944361" y="5894471"/>
            <a:ext cx="6343639" cy="4514556"/>
          </a:xfrm>
          <a:custGeom>
            <a:avLst/>
            <a:gdLst/>
            <a:ahLst/>
            <a:cxnLst/>
            <a:rect l="l" t="t" r="r" b="b"/>
            <a:pathLst>
              <a:path w="6343639" h="4514556">
                <a:moveTo>
                  <a:pt x="6343639" y="0"/>
                </a:moveTo>
                <a:lnTo>
                  <a:pt x="0" y="0"/>
                </a:lnTo>
                <a:lnTo>
                  <a:pt x="0" y="4514556"/>
                </a:lnTo>
                <a:lnTo>
                  <a:pt x="6343639" y="4514556"/>
                </a:lnTo>
                <a:lnTo>
                  <a:pt x="6343639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3284258" y="285458"/>
            <a:ext cx="11719484" cy="2314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13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INDICATEURS DE MESURE D’EFFICACITÉ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56662" y="3527994"/>
            <a:ext cx="14502793" cy="2297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Agitation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</a:t>
            </a: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nervosité​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: stratégies d’adaptation non efficaces : évitements, remplissage​</a:t>
            </a:r>
          </a:p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Troubles du sommeil​</a:t>
            </a:r>
          </a:p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Troubles de l’humeur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: irritabilité, insécurité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56662" y="5837321"/>
            <a:ext cx="10258999" cy="3459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Troubles </a:t>
            </a: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somatisés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tels que des douleurs non expliquées, des troubles digestifs,​</a:t>
            </a:r>
          </a:p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Baisse des performances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généralisée (anhédonie pro, non qualité)​</a:t>
            </a:r>
          </a:p>
          <a:p>
            <a:pPr marL="713626" lvl="1" indent="-356813" algn="l">
              <a:lnSpc>
                <a:spcPts val="4627"/>
              </a:lnSpc>
              <a:buFont typeface="Arial"/>
              <a:buChar char="•"/>
            </a:pP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Atteinte de la</a:t>
            </a:r>
            <a:r>
              <a:rPr lang="en-US" sz="3305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</a:t>
            </a:r>
            <a:r>
              <a:rPr lang="en-US" sz="33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vie personnelle</a:t>
            </a: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: </a:t>
            </a:r>
          </a:p>
          <a:p>
            <a:pPr algn="l">
              <a:lnSpc>
                <a:spcPts val="4627"/>
              </a:lnSpc>
            </a:pPr>
            <a:r>
              <a:rPr lang="en-US" sz="33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     déprime (anhédonie, démotivation)​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944361" y="7029514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DUR.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711460" y="4657503"/>
            <a:ext cx="2720257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10" name="Freeform 10"/>
          <p:cNvSpPr/>
          <p:nvPr/>
        </p:nvSpPr>
        <p:spPr>
          <a:xfrm rot="-4746774" flipH="1" flipV="1">
            <a:off x="15093668" y="5473137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525444"/>
                </a:moveTo>
                <a:lnTo>
                  <a:pt x="0" y="525444"/>
                </a:lnTo>
                <a:lnTo>
                  <a:pt x="0" y="0"/>
                </a:lnTo>
                <a:lnTo>
                  <a:pt x="891957" y="0"/>
                </a:lnTo>
                <a:lnTo>
                  <a:pt x="891957" y="525444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4186840" y="5322804"/>
            <a:ext cx="3847252" cy="4964196"/>
          </a:xfrm>
          <a:custGeom>
            <a:avLst/>
            <a:gdLst/>
            <a:ahLst/>
            <a:cxnLst/>
            <a:rect l="l" t="t" r="r" b="b"/>
            <a:pathLst>
              <a:path w="3847252" h="4964196">
                <a:moveTo>
                  <a:pt x="0" y="0"/>
                </a:moveTo>
                <a:lnTo>
                  <a:pt x="3847252" y="0"/>
                </a:lnTo>
                <a:lnTo>
                  <a:pt x="3847252" y="4964196"/>
                </a:lnTo>
                <a:lnTo>
                  <a:pt x="0" y="49641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3284258" y="285458"/>
            <a:ext cx="11719484" cy="1162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13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POINTS BONUS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07075" y="1600581"/>
            <a:ext cx="15273851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500 💸 DE PRIME PAR PATHOLOGIE DÉCLENCHÉE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36407" y="3610944"/>
            <a:ext cx="14272803" cy="1170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5216" lvl="1" indent="-367608" algn="l">
              <a:lnSpc>
                <a:spcPts val="4767"/>
              </a:lnSpc>
              <a:buFont typeface="Arial"/>
              <a:buChar char="•"/>
            </a:pPr>
            <a:r>
              <a:rPr lang="en-US" sz="34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Epuisement professionnel</a:t>
            </a:r>
            <a:r>
              <a:rPr lang="en-US" sz="34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(déficits divers souvent associés à de la dépression, syndrome similaire au post traumatique)​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36407" y="5509347"/>
            <a:ext cx="13122387" cy="2971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5216" lvl="1" indent="-367608" algn="l">
              <a:lnSpc>
                <a:spcPts val="4767"/>
              </a:lnSpc>
              <a:buFont typeface="Arial"/>
              <a:buChar char="•"/>
            </a:pPr>
            <a:r>
              <a:rPr lang="en-US" sz="34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Dépression chronique</a:t>
            </a:r>
            <a:r>
              <a:rPr lang="en-US" sz="34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(anhédonie, démotivations, ralentissement psychomoteur)​</a:t>
            </a:r>
          </a:p>
          <a:p>
            <a:pPr algn="l">
              <a:lnSpc>
                <a:spcPts val="4767"/>
              </a:lnSpc>
            </a:pPr>
            <a:endParaRPr lang="en-US" sz="3405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735216" lvl="1" indent="-367608" algn="l">
              <a:lnSpc>
                <a:spcPts val="4767"/>
              </a:lnSpc>
              <a:buFont typeface="Arial"/>
              <a:buChar char="•"/>
            </a:pPr>
            <a:r>
              <a:rPr lang="en-US" sz="3405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Troubles anxieux chroniques</a:t>
            </a:r>
            <a:r>
              <a:rPr lang="en-US" sz="3405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(pensées envahissantes, hypervigilance, fatigue généralisée)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167104" y="7929403"/>
            <a:ext cx="1383380" cy="105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HA QUAND MEME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941852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4414184" y="3558837"/>
            <a:ext cx="9459632" cy="6728163"/>
          </a:xfrm>
          <a:custGeom>
            <a:avLst/>
            <a:gdLst/>
            <a:ahLst/>
            <a:cxnLst/>
            <a:rect l="l" t="t" r="r" b="b"/>
            <a:pathLst>
              <a:path w="9459632" h="6728163">
                <a:moveTo>
                  <a:pt x="0" y="0"/>
                </a:moveTo>
                <a:lnTo>
                  <a:pt x="9459632" y="0"/>
                </a:lnTo>
                <a:lnTo>
                  <a:pt x="9459632" y="6728163"/>
                </a:lnTo>
                <a:lnTo>
                  <a:pt x="0" y="67281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5759077" y="299785"/>
            <a:ext cx="6769847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ATTENTION 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224374" y="1701040"/>
            <a:ext cx="9839252" cy="1073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LES PERSONNES À ÉVITER : DIRECTION, RH, HSE, MANAGEMENT, COLLEGUES...</a:t>
            </a:r>
          </a:p>
        </p:txBody>
      </p:sp>
      <p:sp>
        <p:nvSpPr>
          <p:cNvPr id="7" name="Freeform 7"/>
          <p:cNvSpPr/>
          <p:nvPr/>
        </p:nvSpPr>
        <p:spPr>
          <a:xfrm rot="510981" flipH="1">
            <a:off x="429881" y="9019831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1002833" y="0"/>
                </a:moveTo>
                <a:lnTo>
                  <a:pt x="0" y="0"/>
                </a:lnTo>
                <a:lnTo>
                  <a:pt x="0" y="778563"/>
                </a:lnTo>
                <a:lnTo>
                  <a:pt x="1002833" y="778563"/>
                </a:lnTo>
                <a:lnTo>
                  <a:pt x="100283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0" y="8248193"/>
            <a:ext cx="2586889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SALUT LA PREVENTION !</a:t>
            </a:r>
          </a:p>
        </p:txBody>
      </p:sp>
      <p:sp>
        <p:nvSpPr>
          <p:cNvPr id="9" name="TextBox 9"/>
          <p:cNvSpPr txBox="1"/>
          <p:nvPr/>
        </p:nvSpPr>
        <p:spPr>
          <a:xfrm rot="1597790">
            <a:off x="11448633" y="4075173"/>
            <a:ext cx="2586889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NOUS SOMMES MERVEILLEUX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587659" y="3110484"/>
            <a:ext cx="15112683" cy="6147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3039" lvl="1" indent="-346519" algn="l">
              <a:lnSpc>
                <a:spcPts val="4493"/>
              </a:lnSpc>
              <a:buFont typeface="Arial"/>
              <a:buChar char="•"/>
            </a:pP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</a:t>
            </a:r>
            <a:r>
              <a:rPr lang="en-US" sz="320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Les RH et la direction</a:t>
            </a: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les plus dangereux </a:t>
            </a:r>
          </a:p>
          <a:p>
            <a:pPr algn="l">
              <a:lnSpc>
                <a:spcPts val="4493"/>
              </a:lnSpc>
            </a:pP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      (sont en capacité de détruire des années de sabotage) :​</a:t>
            </a:r>
          </a:p>
          <a:p>
            <a:pPr marL="1386078" lvl="2" indent="-462026" algn="l">
              <a:lnSpc>
                <a:spcPts val="4493"/>
              </a:lnSpc>
              <a:buFont typeface="Arial"/>
              <a:buChar char="⚬"/>
            </a:pP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Responsables de garantir la santé et la sécurité, capacité à valider des aménagements et à appliquer des mesures de prévention ou des mesures disciplinaires.​</a:t>
            </a:r>
          </a:p>
          <a:p>
            <a:pPr algn="l">
              <a:lnSpc>
                <a:spcPts val="4493"/>
              </a:lnSpc>
            </a:pPr>
            <a:endParaRPr lang="en-US" sz="3209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693039" lvl="1" indent="-346519" algn="l">
              <a:lnSpc>
                <a:spcPts val="4493"/>
              </a:lnSpc>
              <a:buFont typeface="Arial"/>
              <a:buChar char="•"/>
            </a:pP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Le </a:t>
            </a:r>
            <a:r>
              <a:rPr lang="en-US" sz="320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HSE</a:t>
            </a: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à réduire au silence :​</a:t>
            </a:r>
          </a:p>
          <a:p>
            <a:pPr marL="1386078" lvl="2" indent="-462026" algn="l">
              <a:lnSpc>
                <a:spcPts val="4493"/>
              </a:lnSpc>
              <a:buFont typeface="Arial"/>
              <a:buChar char="⚬"/>
            </a:pPr>
            <a:r>
              <a:rPr lang="en-US" sz="3209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Conseille la direction et les managers basé sur son évaluation, puis sur la science et les bonnes pratiques pour la mise en place de mesures de prévention.​</a:t>
            </a:r>
          </a:p>
          <a:p>
            <a:pPr algn="l">
              <a:lnSpc>
                <a:spcPts val="4493"/>
              </a:lnSpc>
            </a:pPr>
            <a:endParaRPr lang="en-US" sz="3209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8187910" y="8556478"/>
            <a:ext cx="1912180" cy="1730522"/>
          </a:xfrm>
          <a:custGeom>
            <a:avLst/>
            <a:gdLst/>
            <a:ahLst/>
            <a:cxnLst/>
            <a:rect l="l" t="t" r="r" b="b"/>
            <a:pathLst>
              <a:path w="1912180" h="1730522">
                <a:moveTo>
                  <a:pt x="0" y="0"/>
                </a:moveTo>
                <a:lnTo>
                  <a:pt x="1912180" y="0"/>
                </a:lnTo>
                <a:lnTo>
                  <a:pt x="1912180" y="1730522"/>
                </a:lnTo>
                <a:lnTo>
                  <a:pt x="0" y="17305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2146617" y="301235"/>
            <a:ext cx="13994765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RISQUES D’ÉCHEC DU PROJET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07075" y="1832674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EMPÊCHEURS DE TOURNER EN ROND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892935" y="2592158"/>
            <a:ext cx="14887990" cy="799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 manager</a:t>
            </a: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très dangereux, potentiel d’ingérence immense par sa proximité et sa vigilance :​</a:t>
            </a:r>
          </a:p>
          <a:p>
            <a:pPr marL="1295400" lvl="2" indent="-431800" algn="l">
              <a:lnSpc>
                <a:spcPts val="4200"/>
              </a:lnSpc>
              <a:buFont typeface="Arial"/>
              <a:buChar char="⚬"/>
            </a:pP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Porte les mesures de prévention et la voix de la direction</a:t>
            </a:r>
          </a:p>
          <a:p>
            <a:pPr marL="1295400" lvl="2" indent="-431800" algn="l">
              <a:lnSpc>
                <a:spcPts val="4200"/>
              </a:lnSpc>
              <a:buFont typeface="Arial"/>
              <a:buChar char="⚬"/>
            </a:pPr>
            <a:r>
              <a:rPr lang="en-US" sz="30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Peut alerter : Sentinelle de la santé et de la sécurité ++​</a:t>
            </a:r>
          </a:p>
          <a:p>
            <a:pPr algn="l">
              <a:lnSpc>
                <a:spcPts val="4200"/>
              </a:lnSpc>
            </a:pPr>
            <a:endParaRPr lang="en-US" sz="3000">
              <a:solidFill>
                <a:srgbClr val="000000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L’infirmière</a:t>
            </a: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, à enfermer dans son infirmerie :​</a:t>
            </a:r>
          </a:p>
          <a:p>
            <a:pPr marL="1295400" lvl="2" indent="-431800" algn="l">
              <a:lnSpc>
                <a:spcPts val="4200"/>
              </a:lnSpc>
              <a:buFont typeface="Arial"/>
              <a:buChar char="⚬"/>
            </a:pP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Dépiste, informe, soigne, oriente, accompagne le changement, conseille l'organisation, rend compte de son évaluation collective, etc.</a:t>
            </a:r>
          </a:p>
          <a:p>
            <a:pPr algn="l">
              <a:lnSpc>
                <a:spcPts val="4200"/>
              </a:lnSpc>
            </a:pPr>
            <a:endParaRPr lang="en-US" sz="3000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Le CSSCT </a:t>
            </a: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: Tout ce petit monde + les représentants du personnels qui se coordonnent ?​</a:t>
            </a:r>
          </a:p>
          <a:p>
            <a:pPr algn="l">
              <a:lnSpc>
                <a:spcPts val="4200"/>
              </a:lnSpc>
            </a:pPr>
            <a:endParaRPr lang="en-US" sz="3000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</a:t>
            </a:r>
            <a:r>
              <a:rPr lang="en-US" sz="300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Les collègues</a:t>
            </a: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: Peuvent remonter des événements indésirables et alerter </a:t>
            </a: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000000"/>
                </a:solidFill>
                <a:latin typeface="Quicksand Medium"/>
                <a:ea typeface="Quicksand Medium"/>
                <a:cs typeface="Quicksand Medium"/>
                <a:sym typeface="Quicksand Medium"/>
              </a:rPr>
              <a:t>       les acteurs précédents pour réajuster les mesures de prévention !</a:t>
            </a:r>
          </a:p>
          <a:p>
            <a:pPr algn="l">
              <a:lnSpc>
                <a:spcPts val="4200"/>
              </a:lnSpc>
            </a:pPr>
            <a:endParaRPr lang="en-US" sz="3000" b="1">
              <a:solidFill>
                <a:srgbClr val="000000"/>
              </a:solidFill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46617" y="301235"/>
            <a:ext cx="13994765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RISQUES D’ÉCHEC DU PROJET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07075" y="1832674"/>
            <a:ext cx="15273851" cy="53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EMPÊCHEURS DE TOURNER EN ROND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92837" y="5359856"/>
            <a:ext cx="2428476" cy="3154342"/>
            <a:chOff x="0" y="0"/>
            <a:chExt cx="3237968" cy="420579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37968" cy="3237968"/>
            </a:xfrm>
            <a:custGeom>
              <a:avLst/>
              <a:gdLst/>
              <a:ahLst/>
              <a:cxnLst/>
              <a:rect l="l" t="t" r="r" b="b"/>
              <a:pathLst>
                <a:path w="3237968" h="3237968">
                  <a:moveTo>
                    <a:pt x="0" y="0"/>
                  </a:moveTo>
                  <a:lnTo>
                    <a:pt x="3237968" y="0"/>
                  </a:lnTo>
                  <a:lnTo>
                    <a:pt x="3237968" y="3237968"/>
                  </a:lnTo>
                  <a:lnTo>
                    <a:pt x="0" y="3237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27974" y="3286098"/>
              <a:ext cx="2382021" cy="9196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000000"/>
                  </a:solidFill>
                  <a:latin typeface="More Sugar"/>
                  <a:ea typeface="More Sugar"/>
                  <a:cs typeface="More Sugar"/>
                  <a:sym typeface="More Sugar"/>
                </a:rPr>
                <a:t>RISQUE DE SOUTIEN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13074593" y="4446193"/>
            <a:ext cx="3200051" cy="4812107"/>
          </a:xfrm>
          <a:custGeom>
            <a:avLst/>
            <a:gdLst/>
            <a:ahLst/>
            <a:cxnLst/>
            <a:rect l="l" t="t" r="r" b="b"/>
            <a:pathLst>
              <a:path w="3200051" h="4812107">
                <a:moveTo>
                  <a:pt x="3200051" y="0"/>
                </a:moveTo>
                <a:lnTo>
                  <a:pt x="0" y="0"/>
                </a:lnTo>
                <a:lnTo>
                  <a:pt x="0" y="4812107"/>
                </a:lnTo>
                <a:lnTo>
                  <a:pt x="3200051" y="4812107"/>
                </a:lnTo>
                <a:lnTo>
                  <a:pt x="320005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-6075739" flipH="1">
            <a:off x="15565026" y="4849904"/>
            <a:ext cx="891957" cy="525444"/>
          </a:xfrm>
          <a:custGeom>
            <a:avLst/>
            <a:gdLst/>
            <a:ahLst/>
            <a:cxnLst/>
            <a:rect l="l" t="t" r="r" b="b"/>
            <a:pathLst>
              <a:path w="891957" h="525444">
                <a:moveTo>
                  <a:pt x="891957" y="0"/>
                </a:moveTo>
                <a:lnTo>
                  <a:pt x="0" y="0"/>
                </a:lnTo>
                <a:lnTo>
                  <a:pt x="0" y="525443"/>
                </a:lnTo>
                <a:lnTo>
                  <a:pt x="891957" y="525443"/>
                </a:lnTo>
                <a:lnTo>
                  <a:pt x="89195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4" name="Group 4"/>
          <p:cNvGrpSpPr/>
          <p:nvPr/>
        </p:nvGrpSpPr>
        <p:grpSpPr>
          <a:xfrm rot="-780682">
            <a:off x="-1104593" y="1503750"/>
            <a:ext cx="12801674" cy="8801151"/>
            <a:chOff x="0" y="0"/>
            <a:chExt cx="17068898" cy="1173486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68898" cy="11734867"/>
            </a:xfrm>
            <a:custGeom>
              <a:avLst/>
              <a:gdLst/>
              <a:ahLst/>
              <a:cxnLst/>
              <a:rect l="l" t="t" r="r" b="b"/>
              <a:pathLst>
                <a:path w="17068898" h="11734867">
                  <a:moveTo>
                    <a:pt x="0" y="0"/>
                  </a:moveTo>
                  <a:lnTo>
                    <a:pt x="17068898" y="0"/>
                  </a:lnTo>
                  <a:lnTo>
                    <a:pt x="17068898" y="11734867"/>
                  </a:lnTo>
                  <a:lnTo>
                    <a:pt x="0" y="117348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6262024" y="1051438"/>
              <a:ext cx="6693038" cy="98219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208"/>
                </a:lnSpc>
              </a:pPr>
              <a:r>
                <a:rPr lang="en-US" sz="3720" b="1">
                  <a:solidFill>
                    <a:srgbClr val="06849A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LA MESURE DU BRUIT PSYCHOSOCIAL</a:t>
              </a:r>
            </a:p>
            <a:p>
              <a:pPr algn="ctr">
                <a:lnSpc>
                  <a:spcPts val="2404"/>
                </a:lnSpc>
              </a:pPr>
              <a:r>
                <a:rPr lang="en-US" sz="1717">
                  <a:solidFill>
                    <a:srgbClr val="06849A"/>
                  </a:solidFill>
                  <a:latin typeface="More Sugar"/>
                  <a:ea typeface="More Sugar"/>
                  <a:cs typeface="More Sugar"/>
                  <a:sym typeface="More Sugar"/>
                </a:rPr>
                <a:t>LE RPS-DU, BY LUMANISY</a:t>
              </a:r>
            </a:p>
            <a:p>
              <a:pPr algn="ctr">
                <a:lnSpc>
                  <a:spcPts val="1938"/>
                </a:lnSpc>
              </a:pPr>
              <a:endParaRPr lang="en-US" sz="1717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endParaRP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100% METHODE INRS</a:t>
              </a: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100% NEUTRE</a:t>
              </a: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100% CONFORME AUX ATTENDUS REGLEMENTAIRES</a:t>
              </a: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UNE SURCOUCHE DE PEDAGOGIE (decibels de stress by Lumanisy)</a:t>
              </a: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UNE PINCEE D’INFO / PREVENTION DES RISQUES</a:t>
              </a:r>
            </a:p>
            <a:p>
              <a:pPr marL="524837" lvl="1" indent="-262419" algn="l">
                <a:lnSpc>
                  <a:spcPts val="3403"/>
                </a:lnSpc>
                <a:buFont typeface="Arial"/>
                <a:buChar char="•"/>
              </a:pPr>
              <a:r>
                <a:rPr lang="en-US" sz="2430" b="1">
                  <a:solidFill>
                    <a:srgbClr val="000000"/>
                  </a:solidFill>
                  <a:latin typeface="Quicksand Bold"/>
                  <a:ea typeface="Quicksand Bold"/>
                  <a:cs typeface="Quicksand Bold"/>
                  <a:sym typeface="Quicksand Bold"/>
                </a:rPr>
                <a:t>“Un petit côté thérapeutique”</a:t>
              </a:r>
            </a:p>
            <a:p>
              <a:pPr algn="l">
                <a:lnSpc>
                  <a:spcPts val="3403"/>
                </a:lnSpc>
              </a:pPr>
              <a:endParaRPr lang="en-US" sz="2430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endParaRPr>
            </a:p>
            <a:p>
              <a:pPr algn="ctr">
                <a:lnSpc>
                  <a:spcPts val="3403"/>
                </a:lnSpc>
              </a:pPr>
              <a:r>
                <a:rPr lang="en-US" sz="2430">
                  <a:solidFill>
                    <a:srgbClr val="000000"/>
                  </a:solidFill>
                  <a:latin typeface="More Sugar"/>
                  <a:ea typeface="More Sugar"/>
                  <a:cs typeface="More Sugar"/>
                  <a:sym typeface="More Sugar"/>
                </a:rPr>
                <a:t>CESSEZ DE COMPTER LES SOURDS, MESUREZ LE BRUIT !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507075" y="469264"/>
            <a:ext cx="15273851" cy="788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CELUI DONT ON NE DOIT PAS PRONONCER LE NOM</a:t>
            </a:r>
          </a:p>
        </p:txBody>
      </p:sp>
      <p:sp>
        <p:nvSpPr>
          <p:cNvPr id="8" name="Freeform 8"/>
          <p:cNvSpPr/>
          <p:nvPr/>
        </p:nvSpPr>
        <p:spPr>
          <a:xfrm rot="-4448517" flipH="1">
            <a:off x="9151560" y="1950443"/>
            <a:ext cx="2596898" cy="1529809"/>
          </a:xfrm>
          <a:custGeom>
            <a:avLst/>
            <a:gdLst/>
            <a:ahLst/>
            <a:cxnLst/>
            <a:rect l="l" t="t" r="r" b="b"/>
            <a:pathLst>
              <a:path w="2596898" h="1529809">
                <a:moveTo>
                  <a:pt x="2596898" y="0"/>
                </a:moveTo>
                <a:lnTo>
                  <a:pt x="0" y="0"/>
                </a:lnTo>
                <a:lnTo>
                  <a:pt x="0" y="1529809"/>
                </a:lnTo>
                <a:lnTo>
                  <a:pt x="2596898" y="1529809"/>
                </a:lnTo>
                <a:lnTo>
                  <a:pt x="259689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 rot="-5057592">
            <a:off x="15621877" y="7688296"/>
            <a:ext cx="1305535" cy="1327100"/>
          </a:xfrm>
          <a:custGeom>
            <a:avLst/>
            <a:gdLst/>
            <a:ahLst/>
            <a:cxnLst/>
            <a:rect l="l" t="t" r="r" b="b"/>
            <a:pathLst>
              <a:path w="1305535" h="1327100">
                <a:moveTo>
                  <a:pt x="0" y="0"/>
                </a:moveTo>
                <a:lnTo>
                  <a:pt x="1305535" y="0"/>
                </a:lnTo>
                <a:lnTo>
                  <a:pt x="1305535" y="1327101"/>
                </a:lnTo>
                <a:lnTo>
                  <a:pt x="0" y="13271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TextBox 10"/>
          <p:cNvSpPr txBox="1"/>
          <p:nvPr/>
        </p:nvSpPr>
        <p:spPr>
          <a:xfrm>
            <a:off x="16011004" y="5829758"/>
            <a:ext cx="1786516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NAAAAN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554387" y="2650819"/>
            <a:ext cx="2720257" cy="148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818027" y="4147425"/>
            <a:ext cx="2192977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EE3139"/>
                </a:solidFill>
                <a:latin typeface="More Sugar"/>
                <a:ea typeface="More Sugar"/>
                <a:cs typeface="More Sugar"/>
                <a:sym typeface="More Sugar"/>
              </a:rPr>
              <a:t>105 dbRPS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346110" y="9191625"/>
            <a:ext cx="5451409" cy="490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Technicien de la déprévention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15716839" y="7656114"/>
            <a:ext cx="2349536" cy="2389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FECC00"/>
                </a:solidFill>
                <a:latin typeface="More Sugar"/>
                <a:ea typeface="More Sugar"/>
                <a:cs typeface="More Sugar"/>
                <a:sym typeface="More Sugar"/>
              </a:rPr>
              <a:t>AUCUN ROBERT N’A ETE MALTRAITÉ DURANT CE WEBINAIRE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99172" y="4772659"/>
            <a:ext cx="4289656" cy="655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  <a:spcBef>
                <a:spcPct val="0"/>
              </a:spcBef>
            </a:pPr>
            <a:r>
              <a:rPr lang="en-US" sz="37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BON COURAGE !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5392038" y="301235"/>
            <a:ext cx="7503925" cy="2645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 VOUS MAINTENANT 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24083" y="4447909"/>
            <a:ext cx="15639835" cy="1322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33"/>
              </a:lnSpc>
            </a:pPr>
            <a:r>
              <a:rPr lang="en-US" sz="3809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Les facteurs de RPS sont les expositions les moins suivies </a:t>
            </a:r>
          </a:p>
          <a:p>
            <a:pPr algn="ctr">
              <a:lnSpc>
                <a:spcPts val="5333"/>
              </a:lnSpc>
            </a:pPr>
            <a:r>
              <a:rPr lang="en-US" sz="3809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et les moins connues dans les organisations.​​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24083" y="6379960"/>
            <a:ext cx="15639835" cy="1322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33"/>
              </a:lnSpc>
            </a:pPr>
            <a:r>
              <a:rPr lang="en-US" sz="3809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 L'organisation est bien souvent équipée pour faire uniquement</a:t>
            </a:r>
          </a:p>
          <a:p>
            <a:pPr algn="ctr">
              <a:lnSpc>
                <a:spcPts val="5333"/>
              </a:lnSpc>
            </a:pPr>
            <a:r>
              <a:rPr lang="en-US" sz="3809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du damage control.​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8705" y="185356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1028700" y="600488"/>
            <a:ext cx="16006461" cy="1525833"/>
            <a:chOff x="0" y="0"/>
            <a:chExt cx="3471097" cy="33088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71097" cy="330886"/>
            </a:xfrm>
            <a:custGeom>
              <a:avLst/>
              <a:gdLst/>
              <a:ahLst/>
              <a:cxnLst/>
              <a:rect l="l" t="t" r="r" b="b"/>
              <a:pathLst>
                <a:path w="3471097" h="330886">
                  <a:moveTo>
                    <a:pt x="0" y="0"/>
                  </a:moveTo>
                  <a:lnTo>
                    <a:pt x="3471097" y="0"/>
                  </a:lnTo>
                  <a:lnTo>
                    <a:pt x="3471097" y="330886"/>
                  </a:lnTo>
                  <a:lnTo>
                    <a:pt x="0" y="330886"/>
                  </a:lnTo>
                  <a:close/>
                </a:path>
              </a:pathLst>
            </a:custGeom>
            <a:solidFill>
              <a:srgbClr val="06849A"/>
            </a:solidFill>
            <a:ln w="38100" cap="sq">
              <a:solidFill>
                <a:srgbClr val="06849A"/>
              </a:solidFill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471097" cy="3785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16290456" y="1353880"/>
            <a:ext cx="1051260" cy="1067621"/>
            <a:chOff x="0" y="0"/>
            <a:chExt cx="1401680" cy="1423495"/>
          </a:xfrm>
        </p:grpSpPr>
        <p:sp>
          <p:nvSpPr>
            <p:cNvPr id="7" name="AutoShape 7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AutoShape 8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93570" y="324359"/>
            <a:ext cx="1051260" cy="1067621"/>
            <a:chOff x="0" y="0"/>
            <a:chExt cx="1401680" cy="1423495"/>
          </a:xfrm>
        </p:grpSpPr>
        <p:sp>
          <p:nvSpPr>
            <p:cNvPr id="10" name="AutoShape 10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2722" y="21815"/>
              <a:ext cx="0" cy="1401680"/>
            </a:xfrm>
            <a:prstGeom prst="line">
              <a:avLst/>
            </a:prstGeom>
            <a:ln w="65444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" name="Freeform 12"/>
          <p:cNvSpPr/>
          <p:nvPr/>
        </p:nvSpPr>
        <p:spPr>
          <a:xfrm rot="4650846">
            <a:off x="11683784" y="3359897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349332" y="8337199"/>
            <a:ext cx="3163447" cy="1648156"/>
          </a:xfrm>
          <a:custGeom>
            <a:avLst/>
            <a:gdLst/>
            <a:ahLst/>
            <a:cxnLst/>
            <a:rect l="l" t="t" r="r" b="b"/>
            <a:pathLst>
              <a:path w="3163447" h="1648156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TextBox 14"/>
          <p:cNvSpPr txBox="1"/>
          <p:nvPr/>
        </p:nvSpPr>
        <p:spPr>
          <a:xfrm>
            <a:off x="2494708" y="827981"/>
            <a:ext cx="13298585" cy="9692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01"/>
              </a:lnSpc>
            </a:pPr>
            <a:r>
              <a:rPr lang="en-US" sz="5715" b="1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7 </a:t>
            </a:r>
          </a:p>
        </p:txBody>
      </p:sp>
      <p:sp>
        <p:nvSpPr>
          <p:cNvPr id="15" name="Freeform 15"/>
          <p:cNvSpPr/>
          <p:nvPr/>
        </p:nvSpPr>
        <p:spPr>
          <a:xfrm>
            <a:off x="7683640" y="5787503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39"/>
                </a:lnTo>
                <a:lnTo>
                  <a:pt x="0" y="77336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AutoShape 16"/>
          <p:cNvSpPr/>
          <p:nvPr/>
        </p:nvSpPr>
        <p:spPr>
          <a:xfrm>
            <a:off x="6420506" y="9448478"/>
            <a:ext cx="5447872" cy="0"/>
          </a:xfrm>
          <a:prstGeom prst="line">
            <a:avLst/>
          </a:prstGeom>
          <a:ln w="114300" cap="rnd">
            <a:solidFill>
              <a:srgbClr val="06849A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1703562" flipH="1">
            <a:off x="10764331" y="7688669"/>
            <a:ext cx="1415307" cy="1098793"/>
          </a:xfrm>
          <a:custGeom>
            <a:avLst/>
            <a:gdLst/>
            <a:ahLst/>
            <a:cxnLst/>
            <a:rect l="l" t="t" r="r" b="b"/>
            <a:pathLst>
              <a:path w="1415307" h="1098793">
                <a:moveTo>
                  <a:pt x="1415307" y="0"/>
                </a:moveTo>
                <a:lnTo>
                  <a:pt x="0" y="0"/>
                </a:lnTo>
                <a:lnTo>
                  <a:pt x="0" y="1098793"/>
                </a:lnTo>
                <a:lnTo>
                  <a:pt x="1415307" y="1098793"/>
                </a:lnTo>
                <a:lnTo>
                  <a:pt x="141530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11711732" y="7370634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SUIS RPS-PROOF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401619" y="7635524"/>
            <a:ext cx="287588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Intensité et complexité du travail​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823957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Horaires de travail difficiles​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68832" y="4816457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Exigences émotionnelles​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574627" y="3654265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9702812" y="3654265"/>
            <a:ext cx="312059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Rapports sociaux au travail dégradés​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071644" y="4768850"/>
            <a:ext cx="195438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Conflits de valeurs​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78364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26" name="TextBox 26"/>
          <p:cNvSpPr txBox="1"/>
          <p:nvPr/>
        </p:nvSpPr>
        <p:spPr>
          <a:xfrm rot="-4479565">
            <a:off x="6420975" y="7746879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Préparer</a:t>
            </a:r>
          </a:p>
        </p:txBody>
      </p:sp>
      <p:sp>
        <p:nvSpPr>
          <p:cNvPr id="27" name="TextBox 27"/>
          <p:cNvSpPr txBox="1"/>
          <p:nvPr/>
        </p:nvSpPr>
        <p:spPr>
          <a:xfrm rot="-4303480">
            <a:off x="7007629" y="5920731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Mesurer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332984" y="4467226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Analyser</a:t>
            </a:r>
          </a:p>
        </p:txBody>
      </p:sp>
      <p:sp>
        <p:nvSpPr>
          <p:cNvPr id="29" name="TextBox 29"/>
          <p:cNvSpPr txBox="1"/>
          <p:nvPr/>
        </p:nvSpPr>
        <p:spPr>
          <a:xfrm rot="3848981">
            <a:off x="9800442" y="583004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Agir</a:t>
            </a:r>
          </a:p>
        </p:txBody>
      </p:sp>
      <p:sp>
        <p:nvSpPr>
          <p:cNvPr id="30" name="TextBox 30"/>
          <p:cNvSpPr txBox="1"/>
          <p:nvPr/>
        </p:nvSpPr>
        <p:spPr>
          <a:xfrm rot="4204910">
            <a:off x="10500271" y="754667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Suivre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24534" y="2456797"/>
            <a:ext cx="3538258" cy="306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Présenté par : </a:t>
            </a:r>
          </a:p>
          <a:p>
            <a:pPr algn="l">
              <a:lnSpc>
                <a:spcPts val="3499"/>
              </a:lnSpc>
            </a:pPr>
            <a:endParaRPr lang="en-US" sz="2499">
              <a:solidFill>
                <a:srgbClr val="06849A"/>
              </a:solidFill>
              <a:latin typeface="More Sugar"/>
              <a:ea typeface="More Sugar"/>
              <a:cs typeface="More Sugar"/>
              <a:sym typeface="More Sugar"/>
            </a:endParaRPr>
          </a:p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William Friconneau, Infirmier</a:t>
            </a:r>
          </a:p>
          <a:p>
            <a:pPr algn="l">
              <a:lnSpc>
                <a:spcPts val="3499"/>
              </a:lnSpc>
            </a:pPr>
            <a:endParaRPr lang="en-US" sz="2499">
              <a:solidFill>
                <a:srgbClr val="06849A"/>
              </a:solidFill>
              <a:latin typeface="More Sugar"/>
              <a:ea typeface="More Sugar"/>
              <a:cs typeface="More Sugar"/>
              <a:sym typeface="More Sugar"/>
            </a:endParaRPr>
          </a:p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06849A"/>
                </a:solidFill>
                <a:latin typeface="More Sugar"/>
                <a:ea typeface="More Sugar"/>
                <a:cs typeface="More Sugar"/>
                <a:sym typeface="More Sugar"/>
              </a:rPr>
              <a:t>Marion Lanoy, Infirmière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7266829" y="7118920"/>
            <a:ext cx="4156882" cy="2955165"/>
          </a:xfrm>
          <a:custGeom>
            <a:avLst/>
            <a:gdLst/>
            <a:ahLst/>
            <a:cxnLst/>
            <a:rect l="l" t="t" r="r" b="b"/>
            <a:pathLst>
              <a:path w="4156882" h="2955165">
                <a:moveTo>
                  <a:pt x="0" y="0"/>
                </a:moveTo>
                <a:lnTo>
                  <a:pt x="4156882" y="0"/>
                </a:lnTo>
                <a:lnTo>
                  <a:pt x="4156882" y="2955165"/>
                </a:lnTo>
                <a:lnTo>
                  <a:pt x="0" y="29551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4468741" y="669290"/>
            <a:ext cx="9753058" cy="22231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163"/>
              </a:lnSpc>
              <a:spcBef>
                <a:spcPct val="0"/>
              </a:spcBef>
            </a:pPr>
            <a:r>
              <a:rPr lang="en-US" sz="12974" b="1" u="none" strike="noStrike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DISCUSSION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716226" y="3487419"/>
            <a:ext cx="12855548" cy="3245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DANS VOS ORGANISATIONS, À QUEL POINT LE SERVICE DE DÉPRÉVENTION PROFESSIONNELLE DISPOSE-T-IL D'UNE RÉELLE CAPACITÉ D'ACTION ?</a:t>
            </a:r>
          </a:p>
          <a:p>
            <a:pPr algn="ctr">
              <a:lnSpc>
                <a:spcPts val="4339"/>
              </a:lnSpc>
            </a:pPr>
            <a:endParaRPr lang="en-US" sz="3099" b="1">
              <a:solidFill>
                <a:srgbClr val="000000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algn="ctr">
              <a:lnSpc>
                <a:spcPts val="4339"/>
              </a:lnSpc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COMMENT MESUREZ VOUS L’EXPOSITION AUX RPS ?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COMMENT EST VOTRE BOUCLIER RPS 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8705" y="185356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1683784" y="3359897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349332" y="8337199"/>
            <a:ext cx="3163447" cy="1648156"/>
          </a:xfrm>
          <a:custGeom>
            <a:avLst/>
            <a:gdLst/>
            <a:ahLst/>
            <a:cxnLst/>
            <a:rect l="l" t="t" r="r" b="b"/>
            <a:pathLst>
              <a:path w="3163447" h="1648156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7683640" y="5787503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39"/>
                </a:lnTo>
                <a:lnTo>
                  <a:pt x="0" y="77336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AutoShape 6"/>
          <p:cNvSpPr/>
          <p:nvPr/>
        </p:nvSpPr>
        <p:spPr>
          <a:xfrm>
            <a:off x="6420506" y="9448478"/>
            <a:ext cx="5447872" cy="0"/>
          </a:xfrm>
          <a:prstGeom prst="line">
            <a:avLst/>
          </a:prstGeom>
          <a:ln w="114300" cap="rnd">
            <a:solidFill>
              <a:srgbClr val="06849A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 rot="1703562" flipH="1">
            <a:off x="10764331" y="7688669"/>
            <a:ext cx="1415307" cy="1098793"/>
          </a:xfrm>
          <a:custGeom>
            <a:avLst/>
            <a:gdLst/>
            <a:ahLst/>
            <a:cxnLst/>
            <a:rect l="l" t="t" r="r" b="b"/>
            <a:pathLst>
              <a:path w="1415307" h="1098793">
                <a:moveTo>
                  <a:pt x="1415307" y="0"/>
                </a:moveTo>
                <a:lnTo>
                  <a:pt x="0" y="0"/>
                </a:lnTo>
                <a:lnTo>
                  <a:pt x="0" y="1098793"/>
                </a:lnTo>
                <a:lnTo>
                  <a:pt x="1415307" y="1098793"/>
                </a:lnTo>
                <a:lnTo>
                  <a:pt x="141530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11711732" y="7370634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SUIS RPS-PROOF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401619" y="7635524"/>
            <a:ext cx="287588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Intensité et complexité du travail​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823957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Horaires de travail difficiles​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468832" y="4816457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Exigences émotionnelles​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574627" y="3654265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702812" y="3654265"/>
            <a:ext cx="312059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Rapports sociaux au travail dégradés​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071644" y="4768850"/>
            <a:ext cx="195438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Conflits de valeurs​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578364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16" name="TextBox 16"/>
          <p:cNvSpPr txBox="1"/>
          <p:nvPr/>
        </p:nvSpPr>
        <p:spPr>
          <a:xfrm rot="-4479565">
            <a:off x="6420975" y="7746879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Préparer</a:t>
            </a:r>
          </a:p>
        </p:txBody>
      </p:sp>
      <p:sp>
        <p:nvSpPr>
          <p:cNvPr id="17" name="TextBox 17"/>
          <p:cNvSpPr txBox="1"/>
          <p:nvPr/>
        </p:nvSpPr>
        <p:spPr>
          <a:xfrm rot="-4303480">
            <a:off x="7007629" y="5920731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Mesurer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294884" y="4467226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Analyser</a:t>
            </a:r>
          </a:p>
        </p:txBody>
      </p:sp>
      <p:sp>
        <p:nvSpPr>
          <p:cNvPr id="19" name="TextBox 19"/>
          <p:cNvSpPr txBox="1"/>
          <p:nvPr/>
        </p:nvSpPr>
        <p:spPr>
          <a:xfrm rot="3848981">
            <a:off x="9800442" y="583004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Agir</a:t>
            </a:r>
          </a:p>
        </p:txBody>
      </p:sp>
      <p:sp>
        <p:nvSpPr>
          <p:cNvPr id="20" name="TextBox 20"/>
          <p:cNvSpPr txBox="1"/>
          <p:nvPr/>
        </p:nvSpPr>
        <p:spPr>
          <a:xfrm rot="4204910">
            <a:off x="10500271" y="754667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Suivre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716226" y="730494"/>
            <a:ext cx="12855548" cy="1224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N’HÉSITEZ PAS À NOUS RECONTACTER POUR DISCUTER DE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>
                <a:solidFill>
                  <a:srgbClr val="06849A"/>
                </a:solidFill>
                <a:latin typeface="Raleway Bold"/>
                <a:ea typeface="Raleway Bold"/>
                <a:cs typeface="Raleway Bold"/>
                <a:sym typeface="Raleway Bold"/>
              </a:rPr>
              <a:t>LA MESURE DU BRUIT PSYCHOSOCIAL !</a:t>
            </a:r>
          </a:p>
        </p:txBody>
      </p:sp>
      <p:sp>
        <p:nvSpPr>
          <p:cNvPr id="22" name="Freeform 22"/>
          <p:cNvSpPr/>
          <p:nvPr/>
        </p:nvSpPr>
        <p:spPr>
          <a:xfrm rot="5227691">
            <a:off x="8574066" y="2710598"/>
            <a:ext cx="1728778" cy="652614"/>
          </a:xfrm>
          <a:custGeom>
            <a:avLst/>
            <a:gdLst/>
            <a:ahLst/>
            <a:cxnLst/>
            <a:rect l="l" t="t" r="r" b="b"/>
            <a:pathLst>
              <a:path w="1728778" h="652614">
                <a:moveTo>
                  <a:pt x="0" y="0"/>
                </a:moveTo>
                <a:lnTo>
                  <a:pt x="1728777" y="0"/>
                </a:lnTo>
                <a:lnTo>
                  <a:pt x="1728777" y="652613"/>
                </a:lnTo>
                <a:lnTo>
                  <a:pt x="0" y="65261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8705" y="185356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1683784" y="3359897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349332" y="8337199"/>
            <a:ext cx="3163447" cy="1648156"/>
          </a:xfrm>
          <a:custGeom>
            <a:avLst/>
            <a:gdLst/>
            <a:ahLst/>
            <a:cxnLst/>
            <a:rect l="l" t="t" r="r" b="b"/>
            <a:pathLst>
              <a:path w="3163447" h="1648156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7683640" y="5787503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39"/>
                </a:lnTo>
                <a:lnTo>
                  <a:pt x="0" y="77336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AutoShape 6"/>
          <p:cNvSpPr/>
          <p:nvPr/>
        </p:nvSpPr>
        <p:spPr>
          <a:xfrm>
            <a:off x="6420506" y="9448478"/>
            <a:ext cx="5447872" cy="0"/>
          </a:xfrm>
          <a:prstGeom prst="line">
            <a:avLst/>
          </a:prstGeom>
          <a:ln w="114300" cap="rnd">
            <a:solidFill>
              <a:srgbClr val="06849A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 rot="1703562" flipH="1">
            <a:off x="10764331" y="7688669"/>
            <a:ext cx="1415307" cy="1098793"/>
          </a:xfrm>
          <a:custGeom>
            <a:avLst/>
            <a:gdLst/>
            <a:ahLst/>
            <a:cxnLst/>
            <a:rect l="l" t="t" r="r" b="b"/>
            <a:pathLst>
              <a:path w="1415307" h="1098793">
                <a:moveTo>
                  <a:pt x="1415307" y="0"/>
                </a:moveTo>
                <a:lnTo>
                  <a:pt x="0" y="0"/>
                </a:lnTo>
                <a:lnTo>
                  <a:pt x="0" y="1098793"/>
                </a:lnTo>
                <a:lnTo>
                  <a:pt x="1415307" y="1098793"/>
                </a:lnTo>
                <a:lnTo>
                  <a:pt x="141530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11711732" y="7370634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SUIS RPS-PROOF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401619" y="7635524"/>
            <a:ext cx="287588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Intensité et complexité du travail​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823957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Horaires de travail difficiles​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468832" y="4816457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Exigences émotionnelles​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574627" y="3654265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Faible autonomie au travail​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702812" y="3654265"/>
            <a:ext cx="3120598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Rapports sociaux au travail dégradés​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071644" y="4768850"/>
            <a:ext cx="195438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Conflits de valeurs​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578364" y="6212966"/>
            <a:ext cx="272025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Insécurité de l'emploi et du travail</a:t>
            </a:r>
          </a:p>
        </p:txBody>
      </p:sp>
      <p:sp>
        <p:nvSpPr>
          <p:cNvPr id="16" name="TextBox 16"/>
          <p:cNvSpPr txBox="1"/>
          <p:nvPr/>
        </p:nvSpPr>
        <p:spPr>
          <a:xfrm rot="-4479565">
            <a:off x="6420975" y="7746879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Préparer</a:t>
            </a:r>
          </a:p>
        </p:txBody>
      </p:sp>
      <p:sp>
        <p:nvSpPr>
          <p:cNvPr id="17" name="TextBox 17"/>
          <p:cNvSpPr txBox="1"/>
          <p:nvPr/>
        </p:nvSpPr>
        <p:spPr>
          <a:xfrm rot="-4303480">
            <a:off x="7007629" y="5920731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Mesurer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294884" y="4467226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Analyser</a:t>
            </a:r>
          </a:p>
        </p:txBody>
      </p:sp>
      <p:sp>
        <p:nvSpPr>
          <p:cNvPr id="19" name="TextBox 19"/>
          <p:cNvSpPr txBox="1"/>
          <p:nvPr/>
        </p:nvSpPr>
        <p:spPr>
          <a:xfrm rot="3848981">
            <a:off x="9800442" y="583004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Agir</a:t>
            </a:r>
          </a:p>
        </p:txBody>
      </p:sp>
      <p:sp>
        <p:nvSpPr>
          <p:cNvPr id="20" name="TextBox 20"/>
          <p:cNvSpPr txBox="1"/>
          <p:nvPr/>
        </p:nvSpPr>
        <p:spPr>
          <a:xfrm rot="4204910">
            <a:off x="10500271" y="7546672"/>
            <a:ext cx="1232161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b="1">
                <a:solidFill>
                  <a:srgbClr val="06849A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Suivre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716226" y="933450"/>
            <a:ext cx="12855548" cy="821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 b="1">
                <a:solidFill>
                  <a:srgbClr val="06849A"/>
                </a:solidFill>
                <a:latin typeface="Raleway Bold"/>
                <a:ea typeface="Raleway Bold"/>
                <a:cs typeface="Raleway Bold"/>
                <a:sym typeface="Raleway Bold"/>
              </a:rPr>
              <a:t>LA MESURE DU BRUIT PSYCHOSOCIAL !</a:t>
            </a:r>
          </a:p>
        </p:txBody>
      </p:sp>
      <p:sp>
        <p:nvSpPr>
          <p:cNvPr id="22" name="Freeform 22"/>
          <p:cNvSpPr/>
          <p:nvPr/>
        </p:nvSpPr>
        <p:spPr>
          <a:xfrm rot="5227691">
            <a:off x="8574066" y="2710598"/>
            <a:ext cx="1728778" cy="652614"/>
          </a:xfrm>
          <a:custGeom>
            <a:avLst/>
            <a:gdLst/>
            <a:ahLst/>
            <a:cxnLst/>
            <a:rect l="l" t="t" r="r" b="b"/>
            <a:pathLst>
              <a:path w="1728778" h="652614">
                <a:moveTo>
                  <a:pt x="0" y="0"/>
                </a:moveTo>
                <a:lnTo>
                  <a:pt x="1728777" y="0"/>
                </a:lnTo>
                <a:lnTo>
                  <a:pt x="1728777" y="652613"/>
                </a:lnTo>
                <a:lnTo>
                  <a:pt x="0" y="65261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4267471" y="771525"/>
            <a:ext cx="9753058" cy="2232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163"/>
              </a:lnSpc>
              <a:spcBef>
                <a:spcPct val="0"/>
              </a:spcBef>
            </a:pPr>
            <a:r>
              <a:rPr lang="en-US" sz="1297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MERCI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716226" y="3152389"/>
            <a:ext cx="12855548" cy="1073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DE VOTRE PARTICIPATION ET DE VOTRE ATTENTION,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LAISSEZ NOUS VOTRE AVIS DANS LE POLLS TEAMS !</a:t>
            </a:r>
          </a:p>
        </p:txBody>
      </p:sp>
      <p:sp>
        <p:nvSpPr>
          <p:cNvPr id="6" name="Freeform 6"/>
          <p:cNvSpPr/>
          <p:nvPr/>
        </p:nvSpPr>
        <p:spPr>
          <a:xfrm>
            <a:off x="794625" y="7014094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1" y="0"/>
                </a:lnTo>
                <a:lnTo>
                  <a:pt x="2771221" y="7733640"/>
                </a:lnTo>
                <a:lnTo>
                  <a:pt x="0" y="7733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 rot="3830593">
            <a:off x="272545" y="6443459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0" y="0"/>
                </a:moveTo>
                <a:lnTo>
                  <a:pt x="1002833" y="0"/>
                </a:lnTo>
                <a:lnTo>
                  <a:pt x="1002833" y="778564"/>
                </a:lnTo>
                <a:lnTo>
                  <a:pt x="0" y="7785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>
            <a:off x="1225278" y="5778641"/>
            <a:ext cx="2586889" cy="105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JE VOUS SOUHAITE UNE EXCELLENTE APRES MIDI 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987686" y="9012709"/>
            <a:ext cx="6312627" cy="869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RENDEZ VOUS AU PROCHAIN TOTEM</a:t>
            </a:r>
          </a:p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i="1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“JE VAIS ME METTRE EN ARRET”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5120" y="4179137"/>
            <a:ext cx="4937760" cy="4937760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 rot="5291577" flipV="1">
            <a:off x="11104883" y="7987417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0" y="778563"/>
                </a:moveTo>
                <a:lnTo>
                  <a:pt x="1002833" y="778563"/>
                </a:lnTo>
                <a:lnTo>
                  <a:pt x="1002833" y="0"/>
                </a:lnTo>
                <a:lnTo>
                  <a:pt x="0" y="0"/>
                </a:lnTo>
                <a:lnTo>
                  <a:pt x="0" y="778563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2086646" y="1352117"/>
            <a:ext cx="14114707" cy="778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7"/>
              </a:lnSpc>
            </a:pPr>
            <a:r>
              <a:rPr lang="en-US" sz="4645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Dans votre organisation, vous agissez sur les RPS...</a:t>
            </a:r>
          </a:p>
          <a:p>
            <a:pPr marL="0" lvl="0" indent="0" algn="ctr">
              <a:lnSpc>
                <a:spcPts val="8687"/>
              </a:lnSpc>
            </a:pPr>
            <a:endParaRPr lang="en-US" sz="4645" b="1">
              <a:solidFill>
                <a:srgbClr val="000000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marL="0" lvl="0" indent="0" algn="ctr">
              <a:lnSpc>
                <a:spcPts val="6630"/>
              </a:lnSpc>
            </a:pPr>
            <a:r>
              <a:rPr lang="en-US" sz="3545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En prévention </a:t>
            </a:r>
            <a:r>
              <a:rPr lang="en-US" sz="35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(nous évaluons les expositions AVANT qu'il y ait des dégâts)</a:t>
            </a:r>
          </a:p>
          <a:p>
            <a:pPr marL="0" lvl="0" indent="0" algn="ctr">
              <a:lnSpc>
                <a:spcPts val="6630"/>
              </a:lnSpc>
            </a:pPr>
            <a:r>
              <a:rPr lang="en-US" sz="3545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ou</a:t>
            </a:r>
          </a:p>
          <a:p>
            <a:pPr marL="0" lvl="0" indent="0" algn="ctr">
              <a:lnSpc>
                <a:spcPts val="6630"/>
              </a:lnSpc>
            </a:pPr>
            <a:r>
              <a:rPr lang="en-US" sz="3545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En réaction (</a:t>
            </a:r>
            <a:r>
              <a:rPr lang="en-US" sz="35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nous intervenons quand quelqu'un est en souffrance)</a:t>
            </a:r>
          </a:p>
          <a:p>
            <a:pPr marL="0" lvl="0" indent="0" algn="ctr">
              <a:lnSpc>
                <a:spcPts val="9996"/>
              </a:lnSpc>
            </a:pPr>
            <a:r>
              <a:rPr lang="en-US" sz="5345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?</a:t>
            </a:r>
          </a:p>
        </p:txBody>
      </p:sp>
      <p:sp>
        <p:nvSpPr>
          <p:cNvPr id="4" name="Freeform 4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2418915" y="3430935"/>
            <a:ext cx="14114707" cy="1466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69"/>
              </a:lnSpc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Le centre de tri de colis est situé en périphérie d'une grande ville. </a:t>
            </a:r>
          </a:p>
          <a:p>
            <a:pPr marL="0" lvl="0" indent="0" algn="ctr">
              <a:lnSpc>
                <a:spcPts val="6069"/>
              </a:lnSpc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Il fonctionne 24h/24, 7j/7 pour traiter des milliers de colis.</a:t>
            </a:r>
          </a:p>
        </p:txBody>
      </p:sp>
      <p:sp>
        <p:nvSpPr>
          <p:cNvPr id="4" name="Freeform 4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6405235" y="8054563"/>
            <a:ext cx="4523031" cy="284574"/>
          </a:xfrm>
          <a:custGeom>
            <a:avLst/>
            <a:gdLst/>
            <a:ahLst/>
            <a:cxnLst/>
            <a:rect l="l" t="t" r="r" b="b"/>
            <a:pathLst>
              <a:path w="4523031" h="284574">
                <a:moveTo>
                  <a:pt x="0" y="0"/>
                </a:moveTo>
                <a:lnTo>
                  <a:pt x="4523031" y="0"/>
                </a:lnTo>
                <a:lnTo>
                  <a:pt x="4523031" y="284575"/>
                </a:lnTo>
                <a:lnTo>
                  <a:pt x="0" y="2845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11957064" y="5143500"/>
            <a:ext cx="7595809" cy="4908791"/>
          </a:xfrm>
          <a:custGeom>
            <a:avLst/>
            <a:gdLst/>
            <a:ahLst/>
            <a:cxnLst/>
            <a:rect l="l" t="t" r="r" b="b"/>
            <a:pathLst>
              <a:path w="7595809" h="4908791">
                <a:moveTo>
                  <a:pt x="0" y="0"/>
                </a:moveTo>
                <a:lnTo>
                  <a:pt x="7595808" y="0"/>
                </a:lnTo>
                <a:lnTo>
                  <a:pt x="7595808" y="4908791"/>
                </a:lnTo>
                <a:lnTo>
                  <a:pt x="0" y="490879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5751725" y="718549"/>
            <a:ext cx="7449087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POST EXPRESS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83687" y="5828433"/>
            <a:ext cx="10436461" cy="2467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43"/>
              </a:lnSpc>
              <a:spcBef>
                <a:spcPct val="0"/>
              </a:spcBef>
            </a:pPr>
            <a:r>
              <a:rPr lang="en-US" sz="3245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100 salariés</a:t>
            </a: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travaillent dans une ambiance conviviale,</a:t>
            </a:r>
          </a:p>
          <a:p>
            <a:pPr algn="just">
              <a:lnSpc>
                <a:spcPts val="4543"/>
              </a:lnSpc>
              <a:spcBef>
                <a:spcPct val="0"/>
              </a:spcBef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leur baseline : ​</a:t>
            </a:r>
          </a:p>
          <a:p>
            <a:pPr algn="just">
              <a:lnSpc>
                <a:spcPts val="1612"/>
              </a:lnSpc>
              <a:spcBef>
                <a:spcPct val="0"/>
              </a:spcBef>
            </a:pPr>
            <a:endParaRPr lang="en-US" sz="3245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just">
              <a:lnSpc>
                <a:spcPts val="4543"/>
              </a:lnSpc>
              <a:spcBef>
                <a:spcPct val="0"/>
              </a:spcBef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"Un tri efficace, dans une équipe qui a le sourire."​</a:t>
            </a:r>
          </a:p>
          <a:p>
            <a:pPr algn="just">
              <a:lnSpc>
                <a:spcPts val="4543"/>
              </a:lnSpc>
              <a:spcBef>
                <a:spcPct val="0"/>
              </a:spcBef>
            </a:pPr>
            <a:endParaRPr lang="en-US" sz="3245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615580" y="2112332"/>
            <a:ext cx="5721378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ENTREPRISE DE LOGISTIQUE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2086646" y="3086715"/>
            <a:ext cx="14114707" cy="65362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17"/>
              </a:lnSpc>
            </a:pPr>
            <a:r>
              <a:rPr lang="en-US" sz="3645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SERVIC</a:t>
            </a:r>
            <a:r>
              <a:rPr lang="en-US" sz="3645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E SECRET DE LA DÉPRÉVENTION DES RISQUES PROFESSIONNELS​</a:t>
            </a:r>
          </a:p>
          <a:p>
            <a:pPr algn="l">
              <a:lnSpc>
                <a:spcPts val="2329"/>
              </a:lnSpc>
            </a:pPr>
            <a:endParaRPr lang="en-US" sz="3645" b="1" u="none" strike="noStrike">
              <a:solidFill>
                <a:srgbClr val="000000"/>
              </a:solidFill>
              <a:latin typeface="Raleway Bold"/>
              <a:ea typeface="Raleway Bold"/>
              <a:cs typeface="Raleway Bold"/>
              <a:sym typeface="Raleway Bold"/>
            </a:endParaRPr>
          </a:p>
          <a:p>
            <a:pPr algn="l">
              <a:lnSpc>
                <a:spcPts val="6069"/>
              </a:lnSpc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Objectifs annuels du service :​</a:t>
            </a:r>
          </a:p>
          <a:p>
            <a:pPr marL="700734" lvl="1" indent="-350367" algn="l">
              <a:lnSpc>
                <a:spcPts val="6069"/>
              </a:lnSpc>
              <a:buFont typeface="Arial"/>
              <a:buChar char="•"/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Faire monter le nombre d’accidents du travail au PostExpress (sous la moyenne de la branche à ce jour)​</a:t>
            </a:r>
          </a:p>
          <a:p>
            <a:pPr marL="700734" lvl="1" indent="-350367" algn="l">
              <a:lnSpc>
                <a:spcPts val="6069"/>
              </a:lnSpc>
              <a:buFont typeface="Arial"/>
              <a:buChar char="•"/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Augmenter l’absentéisme au dessus des moyennes de la branche​</a:t>
            </a:r>
          </a:p>
          <a:p>
            <a:pPr marL="700734" lvl="1" indent="-350367" algn="l">
              <a:lnSpc>
                <a:spcPts val="6069"/>
              </a:lnSpc>
              <a:buFont typeface="Arial"/>
              <a:buChar char="•"/>
            </a:pPr>
            <a:r>
              <a:rPr lang="en-US" sz="3245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Créer un maximum de couts directs et indirects</a:t>
            </a:r>
          </a:p>
          <a:p>
            <a:pPr marL="0" lvl="0" indent="0" algn="ctr">
              <a:lnSpc>
                <a:spcPts val="6069"/>
              </a:lnSpc>
            </a:pPr>
            <a:endParaRPr lang="en-US" sz="3245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" name="Freeform 4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/>
          <p:cNvSpPr txBox="1"/>
          <p:nvPr/>
        </p:nvSpPr>
        <p:spPr>
          <a:xfrm>
            <a:off x="4263162" y="503042"/>
            <a:ext cx="9761676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VOTRE POSTE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812108" y="2010682"/>
            <a:ext cx="10663784" cy="655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  <a:spcBef>
                <a:spcPct val="0"/>
              </a:spcBef>
            </a:pPr>
            <a:r>
              <a:rPr lang="en-US" sz="3799" b="1">
                <a:solidFill>
                  <a:srgbClr val="06849A"/>
                </a:solidFill>
                <a:latin typeface="Raleway Bold"/>
                <a:ea typeface="Raleway Bold"/>
                <a:cs typeface="Raleway Bold"/>
                <a:sym typeface="Raleway Bold"/>
              </a:rPr>
              <a:t>TECHNICIEN.NE DE SABOTAGE SANITAIRE</a:t>
            </a:r>
          </a:p>
        </p:txBody>
      </p:sp>
      <p:sp>
        <p:nvSpPr>
          <p:cNvPr id="7" name="Freeform 7"/>
          <p:cNvSpPr/>
          <p:nvPr/>
        </p:nvSpPr>
        <p:spPr>
          <a:xfrm flipH="1">
            <a:off x="15538132" y="1609927"/>
            <a:ext cx="4308827" cy="9737461"/>
          </a:xfrm>
          <a:custGeom>
            <a:avLst/>
            <a:gdLst/>
            <a:ahLst/>
            <a:cxnLst/>
            <a:rect l="l" t="t" r="r" b="b"/>
            <a:pathLst>
              <a:path w="4308827" h="9737461">
                <a:moveTo>
                  <a:pt x="4308827" y="0"/>
                </a:moveTo>
                <a:lnTo>
                  <a:pt x="0" y="0"/>
                </a:lnTo>
                <a:lnTo>
                  <a:pt x="0" y="9737462"/>
                </a:lnTo>
                <a:lnTo>
                  <a:pt x="4308827" y="9737462"/>
                </a:lnTo>
                <a:lnTo>
                  <a:pt x="4308827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Box 8"/>
          <p:cNvSpPr txBox="1"/>
          <p:nvPr/>
        </p:nvSpPr>
        <p:spPr>
          <a:xfrm rot="-555596">
            <a:off x="266837" y="398473"/>
            <a:ext cx="2987682" cy="1617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3"/>
              </a:lnSpc>
              <a:spcBef>
                <a:spcPct val="0"/>
              </a:spcBef>
            </a:pPr>
            <a:r>
              <a:rPr lang="en-US" sz="230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FINANCÉ PAR LES SERVICES DE MAUVAISE SANTÉ AU TRAVAIL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2470270" y="2980417"/>
            <a:ext cx="15477437" cy="5442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41"/>
              </a:lnSpc>
            </a:pPr>
            <a:r>
              <a:rPr lang="en-US" sz="5423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</a:t>
            </a:r>
            <a:r>
              <a:rPr lang="en-US" sz="5423" b="1" u="none" strike="noStrik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rdre du jour</a:t>
            </a:r>
          </a:p>
          <a:p>
            <a:pPr marL="768387" lvl="1" indent="-384194" algn="l">
              <a:lnSpc>
                <a:spcPts val="6655"/>
              </a:lnSpc>
              <a:buFont typeface="Arial"/>
              <a:buChar char="•"/>
            </a:pPr>
            <a:r>
              <a:rPr lang="en-US" sz="3558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Accueil des nouveaux arrivants​</a:t>
            </a:r>
          </a:p>
          <a:p>
            <a:pPr marL="768387" lvl="1" indent="-384194" algn="l">
              <a:lnSpc>
                <a:spcPts val="6655"/>
              </a:lnSpc>
              <a:buFont typeface="Arial"/>
              <a:buChar char="•"/>
            </a:pPr>
            <a:r>
              <a:rPr lang="en-US" sz="3558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Notre cible du trimestre​</a:t>
            </a:r>
          </a:p>
          <a:p>
            <a:pPr marL="768387" lvl="1" indent="-384194" algn="l">
              <a:lnSpc>
                <a:spcPts val="6655"/>
              </a:lnSpc>
              <a:buFont typeface="Arial"/>
              <a:buChar char="•"/>
            </a:pPr>
            <a:r>
              <a:rPr lang="en-US" sz="3558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Notre stratégie​</a:t>
            </a:r>
          </a:p>
          <a:p>
            <a:pPr algn="l">
              <a:lnSpc>
                <a:spcPts val="6655"/>
              </a:lnSpc>
            </a:pPr>
            <a:endParaRPr lang="en-US" sz="3558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ctr">
              <a:lnSpc>
                <a:spcPts val="6655"/>
              </a:lnSpc>
            </a:pPr>
            <a:endParaRPr lang="en-US" sz="3558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320033" y="299785"/>
            <a:ext cx="3647935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COMITÉ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073854" y="1832674"/>
            <a:ext cx="8140292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WILLIAM FRICONNEAU, CHEF DE SERVICE</a:t>
            </a:r>
          </a:p>
        </p:txBody>
      </p:sp>
      <p:sp>
        <p:nvSpPr>
          <p:cNvPr id="7" name="Freeform 7"/>
          <p:cNvSpPr/>
          <p:nvPr/>
        </p:nvSpPr>
        <p:spPr>
          <a:xfrm>
            <a:off x="10967967" y="5751395"/>
            <a:ext cx="7208659" cy="4586510"/>
          </a:xfrm>
          <a:custGeom>
            <a:avLst/>
            <a:gdLst/>
            <a:ahLst/>
            <a:cxnLst/>
            <a:rect l="l" t="t" r="r" b="b"/>
            <a:pathLst>
              <a:path w="7208659" h="4586510">
                <a:moveTo>
                  <a:pt x="0" y="0"/>
                </a:moveTo>
                <a:lnTo>
                  <a:pt x="7208660" y="0"/>
                </a:lnTo>
                <a:lnTo>
                  <a:pt x="7208660" y="4586510"/>
                </a:lnTo>
                <a:lnTo>
                  <a:pt x="0" y="458651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1578773" y="3527073"/>
            <a:ext cx="6709227" cy="6759927"/>
          </a:xfrm>
          <a:custGeom>
            <a:avLst/>
            <a:gdLst/>
            <a:ahLst/>
            <a:cxnLst/>
            <a:rect l="l" t="t" r="r" b="b"/>
            <a:pathLst>
              <a:path w="6709227" h="6759927">
                <a:moveTo>
                  <a:pt x="0" y="0"/>
                </a:moveTo>
                <a:lnTo>
                  <a:pt x="6709227" y="0"/>
                </a:lnTo>
                <a:lnTo>
                  <a:pt x="6709227" y="6759927"/>
                </a:lnTo>
                <a:lnTo>
                  <a:pt x="0" y="67599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 rot="-1001314">
            <a:off x="8097900" y="4270443"/>
            <a:ext cx="2851603" cy="1076480"/>
          </a:xfrm>
          <a:custGeom>
            <a:avLst/>
            <a:gdLst/>
            <a:ahLst/>
            <a:cxnLst/>
            <a:rect l="l" t="t" r="r" b="b"/>
            <a:pathLst>
              <a:path w="2851603" h="1076480">
                <a:moveTo>
                  <a:pt x="0" y="0"/>
                </a:moveTo>
                <a:lnTo>
                  <a:pt x="2851603" y="0"/>
                </a:lnTo>
                <a:lnTo>
                  <a:pt x="2851603" y="1076480"/>
                </a:lnTo>
                <a:lnTo>
                  <a:pt x="0" y="10764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1813975" y="4257429"/>
            <a:ext cx="9988473" cy="3676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4452"/>
              </a:lnSpc>
            </a:pPr>
            <a:r>
              <a:rPr lang="en-US" sz="12352" b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Robert ALENVERS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29516" y="593919"/>
            <a:ext cx="8828968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CIBLE PRIORITAIRE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584079" y="-2486212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 rot="4650846">
            <a:off x="12414589" y="2837745"/>
            <a:ext cx="8238066" cy="7867353"/>
          </a:xfrm>
          <a:custGeom>
            <a:avLst/>
            <a:gdLst/>
            <a:ahLst/>
            <a:cxnLst/>
            <a:rect l="l" t="t" r="r" b="b"/>
            <a:pathLst>
              <a:path w="8238066" h="7867353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TextBox 4"/>
          <p:cNvSpPr txBox="1"/>
          <p:nvPr/>
        </p:nvSpPr>
        <p:spPr>
          <a:xfrm>
            <a:off x="2403549" y="2334285"/>
            <a:ext cx="10403583" cy="7657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46 ans​</a:t>
            </a:r>
          </a:p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Développeur python senior​</a:t>
            </a:r>
          </a:p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Cadre au PostExpress, </a:t>
            </a:r>
          </a:p>
          <a:p>
            <a:pPr algn="l">
              <a:lnSpc>
                <a:spcPts val="6094"/>
              </a:lnSpc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      sur le projet d’application mobile de suivi des colis​</a:t>
            </a:r>
          </a:p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Marié, 2 enfants​</a:t>
            </a:r>
          </a:p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Télétravail 3 jours / semaine​</a:t>
            </a:r>
          </a:p>
          <a:p>
            <a:pPr marL="703619" lvl="1" indent="-351810" algn="l">
              <a:lnSpc>
                <a:spcPts val="6094"/>
              </a:lnSpc>
              <a:buFont typeface="Arial"/>
              <a:buChar char="•"/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Travaille dans un bureau en openspace de 6 personnes </a:t>
            </a:r>
          </a:p>
          <a:p>
            <a:pPr algn="l">
              <a:lnSpc>
                <a:spcPts val="6094"/>
              </a:lnSpc>
            </a:pPr>
            <a:r>
              <a:rPr lang="en-US" sz="3259" u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      dans le bâtiment de la direction.​</a:t>
            </a:r>
          </a:p>
          <a:p>
            <a:pPr algn="l">
              <a:lnSpc>
                <a:spcPts val="6094"/>
              </a:lnSpc>
            </a:pPr>
            <a:endParaRPr lang="en-US" sz="3259" u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724828" y="2553360"/>
            <a:ext cx="2771221" cy="7733640"/>
          </a:xfrm>
          <a:custGeom>
            <a:avLst/>
            <a:gdLst/>
            <a:ahLst/>
            <a:cxnLst/>
            <a:rect l="l" t="t" r="r" b="b"/>
            <a:pathLst>
              <a:path w="2771221" h="7733640">
                <a:moveTo>
                  <a:pt x="0" y="0"/>
                </a:moveTo>
                <a:lnTo>
                  <a:pt x="2771220" y="0"/>
                </a:lnTo>
                <a:lnTo>
                  <a:pt x="2771220" y="7733640"/>
                </a:lnTo>
                <a:lnTo>
                  <a:pt x="0" y="7733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 rot="3830593">
            <a:off x="14315577" y="2225879"/>
            <a:ext cx="1002833" cy="778563"/>
          </a:xfrm>
          <a:custGeom>
            <a:avLst/>
            <a:gdLst/>
            <a:ahLst/>
            <a:cxnLst/>
            <a:rect l="l" t="t" r="r" b="b"/>
            <a:pathLst>
              <a:path w="1002833" h="778563">
                <a:moveTo>
                  <a:pt x="0" y="0"/>
                </a:moveTo>
                <a:lnTo>
                  <a:pt x="1002833" y="0"/>
                </a:lnTo>
                <a:lnTo>
                  <a:pt x="1002833" y="778563"/>
                </a:lnTo>
                <a:lnTo>
                  <a:pt x="0" y="77856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4611504" y="142034"/>
            <a:ext cx="9064991" cy="1302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sz="7594" b="1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ROBERT ALENVERS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073854" y="1600570"/>
            <a:ext cx="8140292" cy="530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MATRICULE 212324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816993" y="1945862"/>
            <a:ext cx="2586889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BONJOUR.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2266</Words>
  <Application>Microsoft Office PowerPoint</Application>
  <PresentationFormat>Personnalisé</PresentationFormat>
  <Paragraphs>393</Paragraphs>
  <Slides>33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3" baseType="lpstr">
      <vt:lpstr>Quicksand Bold</vt:lpstr>
      <vt:lpstr>Quicksand</vt:lpstr>
      <vt:lpstr>Quicksand Medium</vt:lpstr>
      <vt:lpstr>Raleway</vt:lpstr>
      <vt:lpstr>Calibri</vt:lpstr>
      <vt:lpstr>Arial</vt:lpstr>
      <vt:lpstr>Raleway Italics</vt:lpstr>
      <vt:lpstr>More Sugar</vt:lpstr>
      <vt:lpstr>Raleway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2025 Lumanisy TOTEM #1</dc:title>
  <cp:lastModifiedBy>Marion LANOY</cp:lastModifiedBy>
  <cp:revision>1</cp:revision>
  <dcterms:created xsi:type="dcterms:W3CDTF">2006-08-16T00:00:00Z</dcterms:created>
  <dcterms:modified xsi:type="dcterms:W3CDTF">2025-12-01T12:24:48Z</dcterms:modified>
  <dc:identifier>DAG4-KdElCc</dc:identifier>
</cp:coreProperties>
</file>