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33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18288000" cy="10287000"/>
  <p:notesSz cx="6858000" cy="9144000"/>
  <p:embeddedFontLst>
    <p:embeddedFont>
      <p:font typeface="Quicksand" charset="1" panose="00000000000000000000"/>
      <p:regular r:id="rId27"/>
    </p:embeddedFont>
    <p:embeddedFont>
      <p:font typeface="Quicksand Bold" charset="1" panose="00000000000000000000"/>
      <p:regular r:id="rId28"/>
    </p:embeddedFont>
    <p:embeddedFont>
      <p:font typeface="More Sugar" charset="1" panose="00000000000000000000"/>
      <p:regular r:id="rId29"/>
    </p:embeddedFont>
    <p:embeddedFont>
      <p:font typeface="Raleway Italics" charset="1" panose="00000000000000000000"/>
      <p:regular r:id="rId30"/>
    </p:embeddedFont>
    <p:embeddedFont>
      <p:font typeface="Raleway Bold Italics" charset="1" panose="00000000000000000000"/>
      <p:regular r:id="rId31"/>
    </p:embeddedFont>
    <p:embeddedFont>
      <p:font typeface="Raleway" charset="1" panose="00000000000000000000"/>
      <p:regular r:id="rId32"/>
    </p:embeddedFont>
    <p:embeddedFont>
      <p:font typeface="Raleway Bold" charset="1" panose="0000000000000000000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notesMasters/notesMaster1.xml" Type="http://schemas.openxmlformats.org/officeDocument/2006/relationships/notesMaster"/><Relationship Id="rId34" Target="theme/theme2.xml" Type="http://schemas.openxmlformats.org/officeDocument/2006/relationships/theme"/><Relationship Id="rId35" Target="notesSlides/notesSlide1.xml" Type="http://schemas.openxmlformats.org/officeDocument/2006/relationships/notesSlide"/><Relationship Id="rId36" Target="fonts/font36.fntdata" Type="http://schemas.openxmlformats.org/officeDocument/2006/relationships/font"/><Relationship Id="rId37" Target="notesSlides/notesSlide2.xml" Type="http://schemas.openxmlformats.org/officeDocument/2006/relationships/notesSlide"/><Relationship Id="rId38" Target="notesSlides/notesSlide3.xml" Type="http://schemas.openxmlformats.org/officeDocument/2006/relationships/notes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Secouristes : Gestes &amp; alerte</a:t>
            </a:r>
          </a:p>
          <a:p>
            <a:r>
              <a:rPr lang="en-US"/>
              <a:t>Role de l'orga : FDS / guide secours</a:t>
            </a:r>
          </a:p>
          <a:p>
            <a:r>
              <a:rPr lang="en-US"/>
              <a:t>Secours ext : Ne pas perdre de temps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la jurisprudence et les pratiques de secourisme (SST) interdisent le RAD par l’organisation pour éviter d'aggraver l'état de la victime (sauf consignes explicites du 15).</a:t>
            </a:r>
          </a:p>
          <a:p>
            <a:r>
              <a:rPr lang="en-US"/>
              <a:t>La règle : On ne transporte pas, on appelle le 15. L'organisation des secours prévue à l'article R4224-16 s'arrête à la "liaison avec les services de secours extérieurs".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la jurisprudence et les pratiques de secourisme (SST) interdisent le RAD par l’organisation pour éviter d'aggraver l'état de la victime (sauf consignes explicites du 15).</a:t>
            </a:r>
          </a:p>
          <a:p>
            <a:r>
              <a:rPr lang="en-US"/>
              <a:t>La règle : On ne transporte pas, on appelle le 15. L'organisation des secours prévue à l'article R4224-16 s'arrête à la "liaison avec les services de secours extérieurs".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1.png" Type="http://schemas.openxmlformats.org/officeDocument/2006/relationships/image"/><Relationship Id="rId4" Target="../media/image2.svg" Type="http://schemas.openxmlformats.org/officeDocument/2006/relationships/image"/><Relationship Id="rId5" Target="../media/image3.png" Type="http://schemas.openxmlformats.org/officeDocument/2006/relationships/image"/><Relationship Id="rId6" Target="../media/image4.svg" Type="http://schemas.openxmlformats.org/officeDocument/2006/relationships/image"/><Relationship Id="rId7" Target="../media/image19.png" Type="http://schemas.openxmlformats.org/officeDocument/2006/relationships/image"/><Relationship Id="rId8" Target="../media/image21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3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5.png" Type="http://schemas.openxmlformats.org/officeDocument/2006/relationships/image"/><Relationship Id="rId7" Target="../media/image16.png" Type="http://schemas.openxmlformats.org/officeDocument/2006/relationships/image"/><Relationship Id="rId8" Target="../media/image24.png" Type="http://schemas.openxmlformats.org/officeDocument/2006/relationships/image"/><Relationship Id="rId9" Target="../media/image25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6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7.png" Type="http://schemas.openxmlformats.org/officeDocument/2006/relationships/image"/><Relationship Id="rId7" Target="../media/image8.png" Type="http://schemas.openxmlformats.org/officeDocument/2006/relationships/image"/><Relationship Id="rId8" Target="../media/image9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7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pn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8.png" Type="http://schemas.openxmlformats.org/officeDocument/2006/relationships/image"/><Relationship Id="rId7" Target="../media/image29.svg" Type="http://schemas.openxmlformats.org/officeDocument/2006/relationships/image"/><Relationship Id="rId8" Target="../media/image15.png" Type="http://schemas.openxmlformats.org/officeDocument/2006/relationships/image"/><Relationship Id="rId9" Target="../media/image16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1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15.png" Type="http://schemas.openxmlformats.org/officeDocument/2006/relationships/image"/><Relationship Id="rId6" Target="../media/image16.png" Type="http://schemas.openxmlformats.org/officeDocument/2006/relationships/image"/><Relationship Id="rId7" Target="../media/image17.png" Type="http://schemas.openxmlformats.org/officeDocument/2006/relationships/image"/><Relationship Id="rId8" Target="../media/image18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1.png" Type="http://schemas.openxmlformats.org/officeDocument/2006/relationships/image"/><Relationship Id="rId4" Target="../media/image2.svg" Type="http://schemas.openxmlformats.org/officeDocument/2006/relationships/image"/><Relationship Id="rId5" Target="../media/image3.png" Type="http://schemas.openxmlformats.org/officeDocument/2006/relationships/image"/><Relationship Id="rId6" Target="../media/image4.svg" Type="http://schemas.openxmlformats.org/officeDocument/2006/relationships/image"/><Relationship Id="rId7" Target="../media/image19.png" Type="http://schemas.openxmlformats.org/officeDocument/2006/relationships/image"/><Relationship Id="rId8" Target="../media/image20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978705" y="185356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600488"/>
            <a:ext cx="16006461" cy="1525833"/>
            <a:chOff x="0" y="0"/>
            <a:chExt cx="3471097" cy="33088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71097" cy="330886"/>
            </a:xfrm>
            <a:custGeom>
              <a:avLst/>
              <a:gdLst/>
              <a:ahLst/>
              <a:cxnLst/>
              <a:rect r="r" b="b" t="t" l="l"/>
              <a:pathLst>
                <a:path h="330886" w="3471097">
                  <a:moveTo>
                    <a:pt x="0" y="0"/>
                  </a:moveTo>
                  <a:lnTo>
                    <a:pt x="3471097" y="0"/>
                  </a:lnTo>
                  <a:lnTo>
                    <a:pt x="3471097" y="330886"/>
                  </a:lnTo>
                  <a:lnTo>
                    <a:pt x="0" y="330886"/>
                  </a:lnTo>
                  <a:close/>
                </a:path>
              </a:pathLst>
            </a:custGeom>
            <a:solidFill>
              <a:srgbClr val="06849A"/>
            </a:solidFill>
            <a:ln w="38100" cap="sq">
              <a:solidFill>
                <a:srgbClr val="06849A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3471097" cy="37851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10800000">
            <a:off x="16290456" y="1353880"/>
            <a:ext cx="1051260" cy="1067621"/>
            <a:chOff x="0" y="0"/>
            <a:chExt cx="1401680" cy="1423495"/>
          </a:xfrm>
        </p:grpSpPr>
        <p:sp>
          <p:nvSpPr>
            <p:cNvPr name="AutoShape 7" id="7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cap="flat" w="65444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8" id="8"/>
            <p:cNvSpPr/>
            <p:nvPr/>
          </p:nvSpPr>
          <p:spPr>
            <a:xfrm flipV="true">
              <a:off x="32722" y="21815"/>
              <a:ext cx="0" cy="1401680"/>
            </a:xfrm>
            <a:prstGeom prst="line">
              <a:avLst/>
            </a:prstGeom>
            <a:ln cap="flat" w="65444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693570" y="324359"/>
            <a:ext cx="1051260" cy="1067621"/>
            <a:chOff x="0" y="0"/>
            <a:chExt cx="1401680" cy="1423495"/>
          </a:xfrm>
        </p:grpSpPr>
        <p:sp>
          <p:nvSpPr>
            <p:cNvPr name="AutoShape 10" id="10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cap="flat" w="65444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1" id="11"/>
            <p:cNvSpPr/>
            <p:nvPr/>
          </p:nvSpPr>
          <p:spPr>
            <a:xfrm flipV="true">
              <a:off x="32722" y="21815"/>
              <a:ext cx="0" cy="1401680"/>
            </a:xfrm>
            <a:prstGeom prst="line">
              <a:avLst/>
            </a:prstGeom>
            <a:ln cap="flat" w="65444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</p:grpSp>
      <p:sp>
        <p:nvSpPr>
          <p:cNvPr name="Freeform 12" id="12"/>
          <p:cNvSpPr/>
          <p:nvPr/>
        </p:nvSpPr>
        <p:spPr>
          <a:xfrm flipH="false" flipV="false" rot="4650846">
            <a:off x="11683784" y="3359897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349332" y="8337199"/>
            <a:ext cx="3163447" cy="1648156"/>
          </a:xfrm>
          <a:custGeom>
            <a:avLst/>
            <a:gdLst/>
            <a:ahLst/>
            <a:cxnLst/>
            <a:rect r="r" b="b" t="t" l="l"/>
            <a:pathLst>
              <a:path h="1648156" w="3163447">
                <a:moveTo>
                  <a:pt x="0" y="0"/>
                </a:moveTo>
                <a:lnTo>
                  <a:pt x="3163447" y="0"/>
                </a:lnTo>
                <a:lnTo>
                  <a:pt x="3163447" y="1648155"/>
                </a:lnTo>
                <a:lnTo>
                  <a:pt x="0" y="16481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2302244" y="2697977"/>
            <a:ext cx="4889128" cy="5540089"/>
          </a:xfrm>
          <a:custGeom>
            <a:avLst/>
            <a:gdLst/>
            <a:ahLst/>
            <a:cxnLst/>
            <a:rect r="r" b="b" t="t" l="l"/>
            <a:pathLst>
              <a:path h="5540089" w="4889128">
                <a:moveTo>
                  <a:pt x="0" y="0"/>
                </a:moveTo>
                <a:lnTo>
                  <a:pt x="4889128" y="0"/>
                </a:lnTo>
                <a:lnTo>
                  <a:pt x="4889128" y="5540089"/>
                </a:lnTo>
                <a:lnTo>
                  <a:pt x="0" y="55400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15" id="15"/>
          <p:cNvSpPr txBox="true"/>
          <p:nvPr/>
        </p:nvSpPr>
        <p:spPr>
          <a:xfrm rot="0">
            <a:off x="7597797" y="3433947"/>
            <a:ext cx="8431809" cy="4804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81"/>
              </a:lnSpc>
              <a:spcBef>
                <a:spcPct val="0"/>
              </a:spcBef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IL SERA </a:t>
            </a:r>
            <a:r>
              <a:rPr lang="en-US" b="true" sz="2486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ENREGISTRÉ</a:t>
            </a: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 : PENSEZ À COUPER VOTRE CAMERA ET VOTRE MICRO.</a:t>
            </a:r>
          </a:p>
          <a:p>
            <a:pPr algn="l">
              <a:lnSpc>
                <a:spcPts val="3481"/>
              </a:lnSpc>
              <a:spcBef>
                <a:spcPct val="0"/>
              </a:spcBef>
            </a:pPr>
          </a:p>
          <a:p>
            <a:pPr algn="l">
              <a:lnSpc>
                <a:spcPts val="3481"/>
              </a:lnSpc>
              <a:spcBef>
                <a:spcPct val="0"/>
              </a:spcBef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L'ENREGISTREMENT SERA COUPÉ AU MOMENT DES QUESTIONS.​</a:t>
            </a:r>
          </a:p>
          <a:p>
            <a:pPr algn="l">
              <a:lnSpc>
                <a:spcPts val="3481"/>
              </a:lnSpc>
              <a:spcBef>
                <a:spcPct val="0"/>
              </a:spcBef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​</a:t>
            </a:r>
          </a:p>
          <a:p>
            <a:pPr algn="l">
              <a:lnSpc>
                <a:spcPts val="3481"/>
              </a:lnSpc>
              <a:spcBef>
                <a:spcPct val="0"/>
              </a:spcBef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EN ATTENDANT, VOUS POUVEZ ALLER CHERCHER :​</a:t>
            </a:r>
          </a:p>
          <a:p>
            <a:pPr algn="l" marL="536825" indent="-268413" lvl="1">
              <a:lnSpc>
                <a:spcPts val="3481"/>
              </a:lnSpc>
              <a:buFont typeface="Arial"/>
              <a:buChar char="•"/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UN </a:t>
            </a:r>
            <a:r>
              <a:rPr lang="en-US" b="true" sz="2486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CAFÉ</a:t>
            </a: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 OU UN </a:t>
            </a:r>
            <a:r>
              <a:rPr lang="en-US" b="true" sz="2486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THÉ</a:t>
            </a: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, C'EST PLEIN D'ANTIOXYDANTS.​</a:t>
            </a:r>
          </a:p>
          <a:p>
            <a:pPr algn="l" marL="536825" indent="-268413" lvl="1">
              <a:lnSpc>
                <a:spcPts val="3481"/>
              </a:lnSpc>
              <a:spcBef>
                <a:spcPct val="0"/>
              </a:spcBef>
              <a:buFont typeface="Arial"/>
              <a:buChar char="•"/>
            </a:pP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VOTRE </a:t>
            </a:r>
            <a:r>
              <a:rPr lang="en-US" b="true" sz="2486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SECOND DEGRÉ</a:t>
            </a:r>
            <a:r>
              <a:rPr lang="en-US" sz="2486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, VOUS POURRIEZ EN AVOIR BESOIN ;)​</a:t>
            </a:r>
          </a:p>
          <a:p>
            <a:pPr algn="l">
              <a:lnSpc>
                <a:spcPts val="3481"/>
              </a:lnSpc>
              <a:spcBef>
                <a:spcPct val="0"/>
              </a:spcBef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2494708" y="677164"/>
            <a:ext cx="13298585" cy="12867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01"/>
              </a:lnSpc>
            </a:pPr>
            <a:r>
              <a:rPr lang="en-US" b="true" sz="3715">
                <a:solidFill>
                  <a:srgbClr val="F4F6F8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BONJOUR !</a:t>
            </a:r>
          </a:p>
          <a:p>
            <a:pPr algn="ctr">
              <a:lnSpc>
                <a:spcPts val="5201"/>
              </a:lnSpc>
            </a:pPr>
            <a:r>
              <a:rPr lang="en-US" b="true" sz="3715">
                <a:solidFill>
                  <a:srgbClr val="F4F6F8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LE WEBINAI</a:t>
            </a:r>
            <a:r>
              <a:rPr lang="en-US" b="true" sz="3715">
                <a:solidFill>
                  <a:srgbClr val="F4F6F8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RE VA BIENTOT</a:t>
            </a:r>
            <a:r>
              <a:rPr lang="en-US" b="true" sz="3715">
                <a:solidFill>
                  <a:srgbClr val="F4F6F8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COMMENCER...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086646" y="3230918"/>
            <a:ext cx="14114707" cy="29909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Décharge médicale possible </a:t>
            </a:r>
            <a:r>
              <a:rPr lang="en-US" sz="3245" b="tru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si médecin présent ou via régulation</a:t>
            </a: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, généralement après intervention de moyens de secours et d’évaluation.</a:t>
            </a:r>
          </a:p>
          <a:p>
            <a:pPr algn="l">
              <a:lnSpc>
                <a:spcPts val="6069"/>
              </a:lnSpc>
            </a:pPr>
          </a:p>
          <a:p>
            <a:pPr algn="ctr" marL="0" indent="0" lvl="0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Obligation de </a:t>
            </a:r>
            <a:r>
              <a:rPr lang="en-US" b="true" sz="324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résultats !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4650846">
            <a:off x="12225587" y="2551580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357978" y="654071"/>
            <a:ext cx="13572044" cy="892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85"/>
              </a:lnSpc>
            </a:pPr>
            <a:r>
              <a:rPr lang="en-US" b="true" sz="5275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LA DÉCHARGE 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417099" y="6970716"/>
            <a:ext cx="3545755" cy="4575168"/>
          </a:xfrm>
          <a:custGeom>
            <a:avLst/>
            <a:gdLst/>
            <a:ahLst/>
            <a:cxnLst/>
            <a:rect r="r" b="b" t="t" l="l"/>
            <a:pathLst>
              <a:path h="4575168" w="3545755">
                <a:moveTo>
                  <a:pt x="0" y="0"/>
                </a:moveTo>
                <a:lnTo>
                  <a:pt x="3545755" y="0"/>
                </a:lnTo>
                <a:lnTo>
                  <a:pt x="3545755" y="4575168"/>
                </a:lnTo>
                <a:lnTo>
                  <a:pt x="0" y="45751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12603" y="5717744"/>
            <a:ext cx="2086646" cy="1054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NAN MAIS C’EST JUSTE UNE GASTRO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534954" y="9568159"/>
            <a:ext cx="208664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INFARCTUS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944178" y="9780270"/>
            <a:ext cx="810578" cy="375285"/>
            <a:chOff x="0" y="0"/>
            <a:chExt cx="1080770" cy="5003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48775" y="44602"/>
              <a:ext cx="980572" cy="405459"/>
            </a:xfrm>
            <a:custGeom>
              <a:avLst/>
              <a:gdLst/>
              <a:ahLst/>
              <a:cxnLst/>
              <a:rect r="r" b="b" t="t" l="l"/>
              <a:pathLst>
                <a:path h="405459" w="980572">
                  <a:moveTo>
                    <a:pt x="903725" y="163678"/>
                  </a:moveTo>
                  <a:cubicBezTo>
                    <a:pt x="588765" y="173838"/>
                    <a:pt x="517645" y="186538"/>
                    <a:pt x="471925" y="206858"/>
                  </a:cubicBezTo>
                  <a:cubicBezTo>
                    <a:pt x="440175" y="219558"/>
                    <a:pt x="427475" y="241148"/>
                    <a:pt x="396995" y="256388"/>
                  </a:cubicBezTo>
                  <a:cubicBezTo>
                    <a:pt x="356355" y="277978"/>
                    <a:pt x="292855" y="290678"/>
                    <a:pt x="242055" y="316078"/>
                  </a:cubicBezTo>
                  <a:cubicBezTo>
                    <a:pt x="191255" y="340208"/>
                    <a:pt x="129025" y="397358"/>
                    <a:pt x="93465" y="403708"/>
                  </a:cubicBezTo>
                  <a:cubicBezTo>
                    <a:pt x="76955" y="407518"/>
                    <a:pt x="65525" y="404978"/>
                    <a:pt x="52825" y="397358"/>
                  </a:cubicBezTo>
                  <a:cubicBezTo>
                    <a:pt x="36315" y="389738"/>
                    <a:pt x="15995" y="373228"/>
                    <a:pt x="8375" y="355448"/>
                  </a:cubicBezTo>
                  <a:cubicBezTo>
                    <a:pt x="-515" y="338938"/>
                    <a:pt x="-1785" y="312268"/>
                    <a:pt x="2025" y="294488"/>
                  </a:cubicBezTo>
                  <a:cubicBezTo>
                    <a:pt x="5835" y="280518"/>
                    <a:pt x="13455" y="267818"/>
                    <a:pt x="22345" y="257658"/>
                  </a:cubicBezTo>
                  <a:cubicBezTo>
                    <a:pt x="32505" y="248768"/>
                    <a:pt x="42665" y="238608"/>
                    <a:pt x="57905" y="236068"/>
                  </a:cubicBezTo>
                  <a:cubicBezTo>
                    <a:pt x="79495" y="230988"/>
                    <a:pt x="129025" y="243688"/>
                    <a:pt x="145535" y="255118"/>
                  </a:cubicBezTo>
                  <a:cubicBezTo>
                    <a:pt x="155695" y="260198"/>
                    <a:pt x="159505" y="266548"/>
                    <a:pt x="163315" y="276708"/>
                  </a:cubicBezTo>
                  <a:cubicBezTo>
                    <a:pt x="168395" y="295758"/>
                    <a:pt x="172205" y="337668"/>
                    <a:pt x="163315" y="357988"/>
                  </a:cubicBezTo>
                  <a:cubicBezTo>
                    <a:pt x="155695" y="375768"/>
                    <a:pt x="137915" y="389738"/>
                    <a:pt x="122675" y="396088"/>
                  </a:cubicBezTo>
                  <a:cubicBezTo>
                    <a:pt x="106165" y="403708"/>
                    <a:pt x="84575" y="406248"/>
                    <a:pt x="66795" y="402438"/>
                  </a:cubicBezTo>
                  <a:cubicBezTo>
                    <a:pt x="50285" y="398628"/>
                    <a:pt x="29965" y="388468"/>
                    <a:pt x="19805" y="374498"/>
                  </a:cubicBezTo>
                  <a:cubicBezTo>
                    <a:pt x="7105" y="355448"/>
                    <a:pt x="-4325" y="317348"/>
                    <a:pt x="2025" y="294488"/>
                  </a:cubicBezTo>
                  <a:cubicBezTo>
                    <a:pt x="8375" y="271628"/>
                    <a:pt x="37585" y="244958"/>
                    <a:pt x="57905" y="236068"/>
                  </a:cubicBezTo>
                  <a:cubicBezTo>
                    <a:pt x="75685" y="228448"/>
                    <a:pt x="97275" y="229718"/>
                    <a:pt x="113785" y="236068"/>
                  </a:cubicBezTo>
                  <a:cubicBezTo>
                    <a:pt x="130295" y="241148"/>
                    <a:pt x="148075" y="255118"/>
                    <a:pt x="158235" y="269088"/>
                  </a:cubicBezTo>
                  <a:cubicBezTo>
                    <a:pt x="167125" y="283058"/>
                    <a:pt x="173475" y="304648"/>
                    <a:pt x="172205" y="322428"/>
                  </a:cubicBezTo>
                  <a:cubicBezTo>
                    <a:pt x="172205" y="340208"/>
                    <a:pt x="165855" y="360528"/>
                    <a:pt x="151885" y="374498"/>
                  </a:cubicBezTo>
                  <a:cubicBezTo>
                    <a:pt x="136645" y="389738"/>
                    <a:pt x="96005" y="403708"/>
                    <a:pt x="76955" y="403708"/>
                  </a:cubicBezTo>
                  <a:cubicBezTo>
                    <a:pt x="65525" y="404978"/>
                    <a:pt x="49015" y="397358"/>
                    <a:pt x="49015" y="396088"/>
                  </a:cubicBezTo>
                  <a:cubicBezTo>
                    <a:pt x="50285" y="394818"/>
                    <a:pt x="113785" y="399898"/>
                    <a:pt x="113785" y="399898"/>
                  </a:cubicBezTo>
                  <a:cubicBezTo>
                    <a:pt x="113785" y="399898"/>
                    <a:pt x="70605" y="404978"/>
                    <a:pt x="52825" y="397358"/>
                  </a:cubicBezTo>
                  <a:cubicBezTo>
                    <a:pt x="35045" y="391008"/>
                    <a:pt x="15995" y="373228"/>
                    <a:pt x="8375" y="355448"/>
                  </a:cubicBezTo>
                  <a:cubicBezTo>
                    <a:pt x="-515" y="338938"/>
                    <a:pt x="-1785" y="312268"/>
                    <a:pt x="2025" y="294488"/>
                  </a:cubicBezTo>
                  <a:cubicBezTo>
                    <a:pt x="5835" y="280518"/>
                    <a:pt x="10915" y="269088"/>
                    <a:pt x="22345" y="257658"/>
                  </a:cubicBezTo>
                  <a:cubicBezTo>
                    <a:pt x="40125" y="242418"/>
                    <a:pt x="79495" y="234798"/>
                    <a:pt x="107435" y="218288"/>
                  </a:cubicBezTo>
                  <a:cubicBezTo>
                    <a:pt x="137915" y="200508"/>
                    <a:pt x="163315" y="167488"/>
                    <a:pt x="196335" y="152248"/>
                  </a:cubicBezTo>
                  <a:cubicBezTo>
                    <a:pt x="230625" y="137008"/>
                    <a:pt x="280155" y="143358"/>
                    <a:pt x="310635" y="128118"/>
                  </a:cubicBezTo>
                  <a:cubicBezTo>
                    <a:pt x="336035" y="115418"/>
                    <a:pt x="347465" y="87478"/>
                    <a:pt x="370325" y="73508"/>
                  </a:cubicBezTo>
                  <a:cubicBezTo>
                    <a:pt x="396995" y="58268"/>
                    <a:pt x="424935" y="51918"/>
                    <a:pt x="461765" y="41758"/>
                  </a:cubicBezTo>
                  <a:cubicBezTo>
                    <a:pt x="513835" y="27788"/>
                    <a:pt x="584955" y="12548"/>
                    <a:pt x="654805" y="6198"/>
                  </a:cubicBezTo>
                  <a:cubicBezTo>
                    <a:pt x="737355" y="-152"/>
                    <a:pt x="870705" y="-5232"/>
                    <a:pt x="921505" y="10008"/>
                  </a:cubicBezTo>
                  <a:cubicBezTo>
                    <a:pt x="944365" y="17628"/>
                    <a:pt x="957065" y="27788"/>
                    <a:pt x="967225" y="41758"/>
                  </a:cubicBezTo>
                  <a:cubicBezTo>
                    <a:pt x="977385" y="55728"/>
                    <a:pt x="982465" y="78588"/>
                    <a:pt x="979925" y="95098"/>
                  </a:cubicBezTo>
                  <a:cubicBezTo>
                    <a:pt x="978655" y="112878"/>
                    <a:pt x="967225" y="133198"/>
                    <a:pt x="954525" y="144628"/>
                  </a:cubicBezTo>
                  <a:cubicBezTo>
                    <a:pt x="941825" y="156058"/>
                    <a:pt x="903725" y="163678"/>
                    <a:pt x="903725" y="163678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2873692" y="9763125"/>
            <a:ext cx="499110" cy="463868"/>
            <a:chOff x="0" y="0"/>
            <a:chExt cx="665480" cy="6184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5091" y="49050"/>
              <a:ext cx="569692" cy="519079"/>
            </a:xfrm>
            <a:custGeom>
              <a:avLst/>
              <a:gdLst/>
              <a:ahLst/>
              <a:cxnLst/>
              <a:rect r="r" b="b" t="t" l="l"/>
              <a:pathLst>
                <a:path h="519079" w="569692">
                  <a:moveTo>
                    <a:pt x="243199" y="104620"/>
                  </a:moveTo>
                  <a:cubicBezTo>
                    <a:pt x="196209" y="315440"/>
                    <a:pt x="304159" y="316710"/>
                    <a:pt x="362579" y="329410"/>
                  </a:cubicBezTo>
                  <a:cubicBezTo>
                    <a:pt x="414649" y="340840"/>
                    <a:pt x="476879" y="331950"/>
                    <a:pt x="512439" y="351000"/>
                  </a:cubicBezTo>
                  <a:cubicBezTo>
                    <a:pt x="537839" y="363700"/>
                    <a:pt x="559429" y="389100"/>
                    <a:pt x="567049" y="410690"/>
                  </a:cubicBezTo>
                  <a:cubicBezTo>
                    <a:pt x="572129" y="427200"/>
                    <a:pt x="569589" y="448790"/>
                    <a:pt x="561969" y="465300"/>
                  </a:cubicBezTo>
                  <a:cubicBezTo>
                    <a:pt x="555619" y="480540"/>
                    <a:pt x="541649" y="497050"/>
                    <a:pt x="526409" y="505940"/>
                  </a:cubicBezTo>
                  <a:cubicBezTo>
                    <a:pt x="511169" y="514830"/>
                    <a:pt x="490849" y="521180"/>
                    <a:pt x="471799" y="517370"/>
                  </a:cubicBezTo>
                  <a:cubicBezTo>
                    <a:pt x="450209" y="512290"/>
                    <a:pt x="417189" y="491970"/>
                    <a:pt x="407029" y="470380"/>
                  </a:cubicBezTo>
                  <a:cubicBezTo>
                    <a:pt x="395599" y="448790"/>
                    <a:pt x="399409" y="409420"/>
                    <a:pt x="408299" y="389100"/>
                  </a:cubicBezTo>
                  <a:cubicBezTo>
                    <a:pt x="415919" y="372590"/>
                    <a:pt x="432429" y="359890"/>
                    <a:pt x="448939" y="352270"/>
                  </a:cubicBezTo>
                  <a:cubicBezTo>
                    <a:pt x="464179" y="345920"/>
                    <a:pt x="487039" y="343380"/>
                    <a:pt x="503549" y="348460"/>
                  </a:cubicBezTo>
                  <a:cubicBezTo>
                    <a:pt x="520059" y="352270"/>
                    <a:pt x="539109" y="363700"/>
                    <a:pt x="550539" y="377670"/>
                  </a:cubicBezTo>
                  <a:cubicBezTo>
                    <a:pt x="560699" y="390370"/>
                    <a:pt x="568319" y="410690"/>
                    <a:pt x="569589" y="428470"/>
                  </a:cubicBezTo>
                  <a:cubicBezTo>
                    <a:pt x="569589" y="446250"/>
                    <a:pt x="565779" y="466570"/>
                    <a:pt x="553079" y="481810"/>
                  </a:cubicBezTo>
                  <a:cubicBezTo>
                    <a:pt x="539109" y="498320"/>
                    <a:pt x="516249" y="512290"/>
                    <a:pt x="481959" y="517370"/>
                  </a:cubicBezTo>
                  <a:cubicBezTo>
                    <a:pt x="401949" y="528800"/>
                    <a:pt x="151759" y="480540"/>
                    <a:pt x="75559" y="442440"/>
                  </a:cubicBezTo>
                  <a:cubicBezTo>
                    <a:pt x="38729" y="423390"/>
                    <a:pt x="17139" y="404340"/>
                    <a:pt x="5709" y="376400"/>
                  </a:cubicBezTo>
                  <a:cubicBezTo>
                    <a:pt x="-5721" y="347190"/>
                    <a:pt x="1899" y="298930"/>
                    <a:pt x="12059" y="267180"/>
                  </a:cubicBezTo>
                  <a:cubicBezTo>
                    <a:pt x="20949" y="239240"/>
                    <a:pt x="45079" y="222730"/>
                    <a:pt x="59049" y="192250"/>
                  </a:cubicBezTo>
                  <a:cubicBezTo>
                    <a:pt x="78099" y="150340"/>
                    <a:pt x="83179" y="63980"/>
                    <a:pt x="106039" y="33500"/>
                  </a:cubicBezTo>
                  <a:cubicBezTo>
                    <a:pt x="118739" y="15720"/>
                    <a:pt x="133979" y="5560"/>
                    <a:pt x="150489" y="1750"/>
                  </a:cubicBezTo>
                  <a:cubicBezTo>
                    <a:pt x="168269" y="-2060"/>
                    <a:pt x="191129" y="480"/>
                    <a:pt x="206369" y="8100"/>
                  </a:cubicBezTo>
                  <a:cubicBezTo>
                    <a:pt x="221609" y="15720"/>
                    <a:pt x="236849" y="33500"/>
                    <a:pt x="243199" y="50010"/>
                  </a:cubicBezTo>
                  <a:cubicBezTo>
                    <a:pt x="249549" y="65250"/>
                    <a:pt x="243199" y="104620"/>
                    <a:pt x="243199" y="1046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3482340" y="9253538"/>
            <a:ext cx="2089785" cy="881062"/>
            <a:chOff x="0" y="0"/>
            <a:chExt cx="2786380" cy="117475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4734" y="50240"/>
              <a:ext cx="2695956" cy="1077626"/>
            </a:xfrm>
            <a:custGeom>
              <a:avLst/>
              <a:gdLst/>
              <a:ahLst/>
              <a:cxnLst/>
              <a:rect r="r" b="b" t="t" l="l"/>
              <a:pathLst>
                <a:path h="1077626" w="2695956">
                  <a:moveTo>
                    <a:pt x="327376" y="805740"/>
                  </a:moveTo>
                  <a:cubicBezTo>
                    <a:pt x="563596" y="870510"/>
                    <a:pt x="718536" y="890830"/>
                    <a:pt x="873476" y="900990"/>
                  </a:cubicBezTo>
                  <a:cubicBezTo>
                    <a:pt x="1076676" y="913690"/>
                    <a:pt x="1348456" y="916230"/>
                    <a:pt x="1580866" y="902260"/>
                  </a:cubicBezTo>
                  <a:cubicBezTo>
                    <a:pt x="1808196" y="888290"/>
                    <a:pt x="2099026" y="846380"/>
                    <a:pt x="2255236" y="820980"/>
                  </a:cubicBezTo>
                  <a:cubicBezTo>
                    <a:pt x="2339056" y="807010"/>
                    <a:pt x="2403826" y="822250"/>
                    <a:pt x="2447006" y="781610"/>
                  </a:cubicBezTo>
                  <a:cubicBezTo>
                    <a:pt x="2497806" y="732080"/>
                    <a:pt x="2504156" y="578410"/>
                    <a:pt x="2511776" y="512370"/>
                  </a:cubicBezTo>
                  <a:cubicBezTo>
                    <a:pt x="2515586" y="475540"/>
                    <a:pt x="2514316" y="453950"/>
                    <a:pt x="2511776" y="426010"/>
                  </a:cubicBezTo>
                  <a:cubicBezTo>
                    <a:pt x="2507966" y="398070"/>
                    <a:pt x="2513046" y="371400"/>
                    <a:pt x="2491456" y="346000"/>
                  </a:cubicBezTo>
                  <a:cubicBezTo>
                    <a:pt x="2447006" y="295200"/>
                    <a:pt x="2243806" y="239320"/>
                    <a:pt x="2162526" y="215190"/>
                  </a:cubicBezTo>
                  <a:cubicBezTo>
                    <a:pt x="2115536" y="201220"/>
                    <a:pt x="2104106" y="198680"/>
                    <a:pt x="2049496" y="192330"/>
                  </a:cubicBezTo>
                  <a:cubicBezTo>
                    <a:pt x="1911066" y="178360"/>
                    <a:pt x="1536416" y="166930"/>
                    <a:pt x="1309086" y="175820"/>
                  </a:cubicBezTo>
                  <a:cubicBezTo>
                    <a:pt x="1113506" y="183440"/>
                    <a:pt x="926816" y="219000"/>
                    <a:pt x="764256" y="230430"/>
                  </a:cubicBezTo>
                  <a:cubicBezTo>
                    <a:pt x="632176" y="239320"/>
                    <a:pt x="498826" y="192330"/>
                    <a:pt x="402306" y="243130"/>
                  </a:cubicBezTo>
                  <a:cubicBezTo>
                    <a:pt x="305786" y="295200"/>
                    <a:pt x="221966" y="464110"/>
                    <a:pt x="187676" y="539040"/>
                  </a:cubicBezTo>
                  <a:cubicBezTo>
                    <a:pt x="169896" y="579680"/>
                    <a:pt x="173706" y="639370"/>
                    <a:pt x="164816" y="639370"/>
                  </a:cubicBezTo>
                  <a:cubicBezTo>
                    <a:pt x="157196" y="640640"/>
                    <a:pt x="131796" y="568250"/>
                    <a:pt x="139416" y="561900"/>
                  </a:cubicBezTo>
                  <a:cubicBezTo>
                    <a:pt x="149576" y="554280"/>
                    <a:pt x="234666" y="612700"/>
                    <a:pt x="253716" y="640640"/>
                  </a:cubicBezTo>
                  <a:cubicBezTo>
                    <a:pt x="265146" y="658420"/>
                    <a:pt x="267686" y="678740"/>
                    <a:pt x="266416" y="696520"/>
                  </a:cubicBezTo>
                  <a:cubicBezTo>
                    <a:pt x="263876" y="715570"/>
                    <a:pt x="256256" y="735890"/>
                    <a:pt x="242286" y="749860"/>
                  </a:cubicBezTo>
                  <a:cubicBezTo>
                    <a:pt x="224506" y="765100"/>
                    <a:pt x="185136" y="779070"/>
                    <a:pt x="162276" y="776530"/>
                  </a:cubicBezTo>
                  <a:cubicBezTo>
                    <a:pt x="141956" y="775260"/>
                    <a:pt x="122906" y="762560"/>
                    <a:pt x="110206" y="749860"/>
                  </a:cubicBezTo>
                  <a:cubicBezTo>
                    <a:pt x="97506" y="737160"/>
                    <a:pt x="87346" y="716840"/>
                    <a:pt x="86076" y="697790"/>
                  </a:cubicBezTo>
                  <a:cubicBezTo>
                    <a:pt x="86076" y="673660"/>
                    <a:pt x="98776" y="635560"/>
                    <a:pt x="117826" y="619050"/>
                  </a:cubicBezTo>
                  <a:cubicBezTo>
                    <a:pt x="136876" y="602540"/>
                    <a:pt x="177516" y="596190"/>
                    <a:pt x="200376" y="600000"/>
                  </a:cubicBezTo>
                  <a:cubicBezTo>
                    <a:pt x="219426" y="603810"/>
                    <a:pt x="237206" y="617780"/>
                    <a:pt x="247366" y="633020"/>
                  </a:cubicBezTo>
                  <a:cubicBezTo>
                    <a:pt x="258796" y="646990"/>
                    <a:pt x="266416" y="668580"/>
                    <a:pt x="266416" y="687630"/>
                  </a:cubicBezTo>
                  <a:cubicBezTo>
                    <a:pt x="266416" y="705410"/>
                    <a:pt x="258796" y="727000"/>
                    <a:pt x="248636" y="742240"/>
                  </a:cubicBezTo>
                  <a:cubicBezTo>
                    <a:pt x="237206" y="756210"/>
                    <a:pt x="218156" y="770180"/>
                    <a:pt x="200376" y="773990"/>
                  </a:cubicBezTo>
                  <a:cubicBezTo>
                    <a:pt x="182596" y="779070"/>
                    <a:pt x="159736" y="777800"/>
                    <a:pt x="143226" y="771450"/>
                  </a:cubicBezTo>
                  <a:cubicBezTo>
                    <a:pt x="125446" y="765100"/>
                    <a:pt x="114016" y="742240"/>
                    <a:pt x="98776" y="734620"/>
                  </a:cubicBezTo>
                  <a:cubicBezTo>
                    <a:pt x="87346" y="728270"/>
                    <a:pt x="74646" y="733350"/>
                    <a:pt x="63216" y="724460"/>
                  </a:cubicBezTo>
                  <a:cubicBezTo>
                    <a:pt x="44166" y="711760"/>
                    <a:pt x="17496" y="680010"/>
                    <a:pt x="7336" y="650800"/>
                  </a:cubicBezTo>
                  <a:cubicBezTo>
                    <a:pt x="-4094" y="617780"/>
                    <a:pt x="-284" y="569520"/>
                    <a:pt x="6066" y="536500"/>
                  </a:cubicBezTo>
                  <a:cubicBezTo>
                    <a:pt x="11146" y="508560"/>
                    <a:pt x="18766" y="493320"/>
                    <a:pt x="35276" y="460300"/>
                  </a:cubicBezTo>
                  <a:cubicBezTo>
                    <a:pt x="73376" y="389180"/>
                    <a:pt x="190216" y="201220"/>
                    <a:pt x="246096" y="140260"/>
                  </a:cubicBezTo>
                  <a:cubicBezTo>
                    <a:pt x="274036" y="109780"/>
                    <a:pt x="286736" y="97080"/>
                    <a:pt x="318486" y="83110"/>
                  </a:cubicBezTo>
                  <a:cubicBezTo>
                    <a:pt x="365476" y="62790"/>
                    <a:pt x="444216" y="60250"/>
                    <a:pt x="515336" y="53900"/>
                  </a:cubicBezTo>
                  <a:cubicBezTo>
                    <a:pt x="599156" y="48820"/>
                    <a:pt x="699486" y="60250"/>
                    <a:pt x="792196" y="53900"/>
                  </a:cubicBezTo>
                  <a:cubicBezTo>
                    <a:pt x="887446" y="47550"/>
                    <a:pt x="977616" y="23420"/>
                    <a:pt x="1080486" y="14530"/>
                  </a:cubicBezTo>
                  <a:cubicBezTo>
                    <a:pt x="1199866" y="4370"/>
                    <a:pt x="1363696" y="-1980"/>
                    <a:pt x="1466566" y="560"/>
                  </a:cubicBezTo>
                  <a:cubicBezTo>
                    <a:pt x="1535146" y="1830"/>
                    <a:pt x="1569436" y="11990"/>
                    <a:pt x="1638016" y="14530"/>
                  </a:cubicBezTo>
                  <a:cubicBezTo>
                    <a:pt x="1739616" y="18340"/>
                    <a:pt x="1913606" y="4370"/>
                    <a:pt x="2017746" y="13260"/>
                  </a:cubicBezTo>
                  <a:cubicBezTo>
                    <a:pt x="2090136" y="19610"/>
                    <a:pt x="2149826" y="32310"/>
                    <a:pt x="2203166" y="46280"/>
                  </a:cubicBezTo>
                  <a:cubicBezTo>
                    <a:pt x="2245076" y="57710"/>
                    <a:pt x="2267936" y="67870"/>
                    <a:pt x="2313656" y="86920"/>
                  </a:cubicBezTo>
                  <a:cubicBezTo>
                    <a:pt x="2384776" y="116130"/>
                    <a:pt x="2533366" y="166930"/>
                    <a:pt x="2589246" y="213920"/>
                  </a:cubicBezTo>
                  <a:cubicBezTo>
                    <a:pt x="2623536" y="241860"/>
                    <a:pt x="2634966" y="268530"/>
                    <a:pt x="2651476" y="301550"/>
                  </a:cubicBezTo>
                  <a:cubicBezTo>
                    <a:pt x="2669256" y="334570"/>
                    <a:pt x="2683226" y="370130"/>
                    <a:pt x="2689576" y="412040"/>
                  </a:cubicBezTo>
                  <a:cubicBezTo>
                    <a:pt x="2698466" y="462840"/>
                    <a:pt x="2698466" y="523800"/>
                    <a:pt x="2687036" y="588570"/>
                  </a:cubicBezTo>
                  <a:cubicBezTo>
                    <a:pt x="2671796" y="673660"/>
                    <a:pt x="2629886" y="814630"/>
                    <a:pt x="2591786" y="873050"/>
                  </a:cubicBezTo>
                  <a:cubicBezTo>
                    <a:pt x="2570196" y="906070"/>
                    <a:pt x="2558766" y="917500"/>
                    <a:pt x="2519396" y="937820"/>
                  </a:cubicBezTo>
                  <a:cubicBezTo>
                    <a:pt x="2416526" y="987350"/>
                    <a:pt x="2063466" y="1022910"/>
                    <a:pt x="1899636" y="1045770"/>
                  </a:cubicBezTo>
                  <a:cubicBezTo>
                    <a:pt x="1792956" y="1059740"/>
                    <a:pt x="1743426" y="1067360"/>
                    <a:pt x="1632936" y="1072440"/>
                  </a:cubicBezTo>
                  <a:cubicBezTo>
                    <a:pt x="1451326" y="1081330"/>
                    <a:pt x="1124936" y="1078790"/>
                    <a:pt x="915386" y="1064820"/>
                  </a:cubicBezTo>
                  <a:cubicBezTo>
                    <a:pt x="750286" y="1053390"/>
                    <a:pt x="595346" y="1034340"/>
                    <a:pt x="477236" y="1010210"/>
                  </a:cubicBezTo>
                  <a:cubicBezTo>
                    <a:pt x="393416" y="993700"/>
                    <a:pt x="310866" y="974650"/>
                    <a:pt x="268956" y="950520"/>
                  </a:cubicBezTo>
                  <a:cubicBezTo>
                    <a:pt x="248636" y="939090"/>
                    <a:pt x="235936" y="930200"/>
                    <a:pt x="228316" y="913690"/>
                  </a:cubicBezTo>
                  <a:cubicBezTo>
                    <a:pt x="220696" y="894640"/>
                    <a:pt x="220696" y="859080"/>
                    <a:pt x="229586" y="840030"/>
                  </a:cubicBezTo>
                  <a:cubicBezTo>
                    <a:pt x="237206" y="824790"/>
                    <a:pt x="256256" y="810820"/>
                    <a:pt x="272766" y="804470"/>
                  </a:cubicBezTo>
                  <a:cubicBezTo>
                    <a:pt x="288006" y="798120"/>
                    <a:pt x="327376" y="805740"/>
                    <a:pt x="327376" y="8057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pic>
        <p:nvPicPr>
          <p:cNvPr name="Picture 15" id="15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4135794" y="6164376"/>
            <a:ext cx="3850574" cy="385057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306588" y="2756744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263162" y="4764333"/>
            <a:ext cx="9761676" cy="6726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LES ÉVÉNEMENTS INDÉSIRABLES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534954" y="2306313"/>
            <a:ext cx="375921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ALEEEERTE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347862" y="1975065"/>
            <a:ext cx="4751425" cy="6923752"/>
          </a:xfrm>
          <a:custGeom>
            <a:avLst/>
            <a:gdLst/>
            <a:ahLst/>
            <a:cxnLst/>
            <a:rect r="r" b="b" t="t" l="l"/>
            <a:pathLst>
              <a:path h="6923752" w="4751425">
                <a:moveTo>
                  <a:pt x="0" y="0"/>
                </a:moveTo>
                <a:lnTo>
                  <a:pt x="4751425" y="0"/>
                </a:lnTo>
                <a:lnTo>
                  <a:pt x="4751425" y="6923753"/>
                </a:lnTo>
                <a:lnTo>
                  <a:pt x="0" y="692375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306588" y="2756744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263162" y="4421433"/>
            <a:ext cx="9761676" cy="135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COMMENT SE FAIT LA REMONTÉE D’INFOS CHEZ VOUS 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414589" y="2837745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409932" y="1342689"/>
            <a:ext cx="7449087" cy="8872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2"/>
              </a:lnSpc>
            </a:pPr>
            <a:r>
              <a:rPr lang="en-US" b="true" sz="5194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LES EI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949075" y="2796626"/>
            <a:ext cx="12370799" cy="5463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“événement non souha</a:t>
            </a: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ité qui peut affecter la santé d’une personne, sa sécurité </a:t>
            </a: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ou le b</a:t>
            </a: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on fonctionnement au sein d’un établissement” (ARS Rhône Alpes)</a:t>
            </a:r>
          </a:p>
          <a:p>
            <a:pPr algn="ctr">
              <a:lnSpc>
                <a:spcPts val="5459"/>
              </a:lnSpc>
            </a:pPr>
          </a:p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Presqu’accidents, accidents, incidents...</a:t>
            </a:r>
          </a:p>
          <a:p>
            <a:pPr algn="ctr">
              <a:lnSpc>
                <a:spcPts val="5459"/>
              </a:lnSpc>
            </a:pPr>
          </a:p>
          <a:p>
            <a:pPr algn="ctr">
              <a:lnSpc>
                <a:spcPts val="5459"/>
              </a:lnSpc>
            </a:pPr>
            <a:r>
              <a:rPr lang="en-US" sz="3899" b="tru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= Signal qu’une mesure de prévention n’est pas efficace ou absente.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-122115" y="7031326"/>
            <a:ext cx="3347798" cy="3347798"/>
          </a:xfrm>
          <a:custGeom>
            <a:avLst/>
            <a:gdLst/>
            <a:ahLst/>
            <a:cxnLst/>
            <a:rect r="r" b="b" t="t" l="l"/>
            <a:pathLst>
              <a:path h="3347798" w="3347798">
                <a:moveTo>
                  <a:pt x="0" y="0"/>
                </a:moveTo>
                <a:lnTo>
                  <a:pt x="3347798" y="0"/>
                </a:lnTo>
                <a:lnTo>
                  <a:pt x="3347798" y="3347798"/>
                </a:lnTo>
                <a:lnTo>
                  <a:pt x="0" y="33477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414589" y="2837745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409932" y="1342689"/>
            <a:ext cx="7449087" cy="8872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2"/>
              </a:lnSpc>
            </a:pPr>
            <a:r>
              <a:rPr lang="en-US" b="true" sz="5194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REGISTRES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949075" y="2601698"/>
            <a:ext cx="12370799" cy="5221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19"/>
              </a:lnSpc>
            </a:pPr>
            <a:r>
              <a:rPr lang="en-US" sz="3299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Le manquement à l'obligation légale de sécur</a:t>
            </a:r>
            <a:r>
              <a:rPr lang="en-US" sz="3299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ité et de protection de la santé à laquelle l'employeur est tenu envers le travailleur a</a:t>
            </a:r>
            <a:r>
              <a:rPr lang="en-US" sz="3299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 le caractère d'u</a:t>
            </a:r>
            <a:r>
              <a:rPr lang="en-US" sz="3299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ne faute inexcusable </a:t>
            </a:r>
            <a:r>
              <a:rPr lang="en-US" b="true" sz="3299" i="true">
                <a:solidFill>
                  <a:srgbClr val="000000"/>
                </a:solidFill>
                <a:latin typeface="Raleway Bold Italics"/>
                <a:ea typeface="Raleway Bold Italics"/>
                <a:cs typeface="Raleway Bold Italics"/>
                <a:sym typeface="Raleway Bold Italics"/>
              </a:rPr>
              <a:t>lorsque l'employeur avait ou aurait dû avoir conscience du danger auquel était exposé le travailleur et qu'il n'a pas pris les mesu</a:t>
            </a:r>
            <a:r>
              <a:rPr lang="en-US" b="true" sz="3299" i="true">
                <a:solidFill>
                  <a:srgbClr val="000000"/>
                </a:solidFill>
                <a:latin typeface="Raleway Bold Italics"/>
                <a:ea typeface="Raleway Bold Italics"/>
                <a:cs typeface="Raleway Bold Italics"/>
                <a:sym typeface="Raleway Bold Italics"/>
              </a:rPr>
              <a:t>res nécessaires pour l'en préserver.</a:t>
            </a:r>
          </a:p>
          <a:p>
            <a:pPr algn="ctr">
              <a:lnSpc>
                <a:spcPts val="4619"/>
              </a:lnSpc>
            </a:pPr>
          </a:p>
          <a:p>
            <a:pPr algn="ctr">
              <a:lnSpc>
                <a:spcPts val="4619"/>
              </a:lnSpc>
            </a:pPr>
            <a:r>
              <a:rPr lang="en-US" sz="329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Source : Cour de cassation, 2e Chambre civile, 11 mars 2010, n° 09-11.847</a:t>
            </a:r>
          </a:p>
        </p:txBody>
      </p:sp>
      <p:grpSp>
        <p:nvGrpSpPr>
          <p:cNvPr name="Group 6" id="6"/>
          <p:cNvGrpSpPr/>
          <p:nvPr/>
        </p:nvGrpSpPr>
        <p:grpSpPr>
          <a:xfrm rot="-5400000">
            <a:off x="16733433" y="-963345"/>
            <a:ext cx="3582708" cy="5713390"/>
            <a:chOff x="0" y="0"/>
            <a:chExt cx="4776944" cy="761785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37744" cy="7617853"/>
            </a:xfrm>
            <a:custGeom>
              <a:avLst/>
              <a:gdLst/>
              <a:ahLst/>
              <a:cxnLst/>
              <a:rect r="r" b="b" t="t" l="l"/>
              <a:pathLst>
                <a:path h="7617853" w="2237744">
                  <a:moveTo>
                    <a:pt x="0" y="0"/>
                  </a:moveTo>
                  <a:lnTo>
                    <a:pt x="2237744" y="0"/>
                  </a:lnTo>
                  <a:lnTo>
                    <a:pt x="2237744" y="7617853"/>
                  </a:lnTo>
                  <a:lnTo>
                    <a:pt x="0" y="76178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2545548" y="0"/>
              <a:ext cx="2231396" cy="7617853"/>
            </a:xfrm>
            <a:custGeom>
              <a:avLst/>
              <a:gdLst/>
              <a:ahLst/>
              <a:cxnLst/>
              <a:rect r="r" b="b" t="t" l="l"/>
              <a:pathLst>
                <a:path h="7617853" w="2231396">
                  <a:moveTo>
                    <a:pt x="0" y="0"/>
                  </a:moveTo>
                  <a:lnTo>
                    <a:pt x="2231396" y="0"/>
                  </a:lnTo>
                  <a:lnTo>
                    <a:pt x="2231396" y="7617853"/>
                  </a:lnTo>
                  <a:lnTo>
                    <a:pt x="0" y="76178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0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13665354" y="188259"/>
            <a:ext cx="1731059" cy="1259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N’OUBLIEZ PAS DE DÉCLARER LE REGISTRE À LA CARSAT :)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0" y="5936760"/>
            <a:ext cx="3192138" cy="4800208"/>
          </a:xfrm>
          <a:custGeom>
            <a:avLst/>
            <a:gdLst/>
            <a:ahLst/>
            <a:cxnLst/>
            <a:rect r="r" b="b" t="t" l="l"/>
            <a:pathLst>
              <a:path h="4800208" w="3192138">
                <a:moveTo>
                  <a:pt x="0" y="0"/>
                </a:moveTo>
                <a:lnTo>
                  <a:pt x="3192138" y="0"/>
                </a:lnTo>
                <a:lnTo>
                  <a:pt x="3192138" y="4800208"/>
                </a:lnTo>
                <a:lnTo>
                  <a:pt x="0" y="480020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72976" y="8576881"/>
            <a:ext cx="2826869" cy="1081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83"/>
              </a:lnSpc>
              <a:spcBef>
                <a:spcPct val="0"/>
              </a:spcBef>
            </a:pPr>
            <a:r>
              <a:rPr lang="en-US" sz="205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HEUREUSEMENT JE NOTE TOUT DANS MES REGISTRES :)</a:t>
            </a:r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-32460" y="-35165"/>
            <a:ext cx="3252583" cy="325258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306588" y="2756744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263162" y="4421433"/>
            <a:ext cx="9761676" cy="135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CAS SPÉCIFIQUE :</a:t>
            </a:r>
          </a:p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SALARIÉ.E SOUS SPA DONT ALCOOL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413701" y="7335730"/>
            <a:ext cx="4568489" cy="2951270"/>
            <a:chOff x="0" y="0"/>
            <a:chExt cx="6091318" cy="393502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3159724" y="0"/>
              <a:ext cx="2931594" cy="3935026"/>
            </a:xfrm>
            <a:custGeom>
              <a:avLst/>
              <a:gdLst/>
              <a:ahLst/>
              <a:cxnLst/>
              <a:rect r="r" b="b" t="t" l="l"/>
              <a:pathLst>
                <a:path h="3935026" w="2931594">
                  <a:moveTo>
                    <a:pt x="0" y="0"/>
                  </a:moveTo>
                  <a:lnTo>
                    <a:pt x="2931594" y="0"/>
                  </a:lnTo>
                  <a:lnTo>
                    <a:pt x="2931594" y="3935026"/>
                  </a:lnTo>
                  <a:lnTo>
                    <a:pt x="0" y="39350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916838" cy="3935026"/>
            </a:xfrm>
            <a:custGeom>
              <a:avLst/>
              <a:gdLst/>
              <a:ahLst/>
              <a:cxnLst/>
              <a:rect r="r" b="b" t="t" l="l"/>
              <a:pathLst>
                <a:path h="3935026" w="2916838">
                  <a:moveTo>
                    <a:pt x="0" y="0"/>
                  </a:moveTo>
                  <a:lnTo>
                    <a:pt x="2916838" y="0"/>
                  </a:lnTo>
                  <a:lnTo>
                    <a:pt x="2916838" y="3935026"/>
                  </a:lnTo>
                  <a:lnTo>
                    <a:pt x="0" y="39350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414589" y="2837745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409932" y="946142"/>
            <a:ext cx="7449087" cy="8872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2"/>
              </a:lnSpc>
            </a:pPr>
            <a:r>
              <a:rPr lang="en-US" b="true" sz="5194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ROBERT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949075" y="4088129"/>
            <a:ext cx="12370799" cy="34061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Robert passe à côté de vous dans un couloir, il semble fatigué et vous sentez une forte odeur d’alcool.</a:t>
            </a:r>
          </a:p>
          <a:p>
            <a:pPr algn="ctr">
              <a:lnSpc>
                <a:spcPts val="5459"/>
              </a:lnSpc>
            </a:pPr>
          </a:p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Que faites vous 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414589" y="2837745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409932" y="946142"/>
            <a:ext cx="7449087" cy="18016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2"/>
              </a:lnSpc>
            </a:pPr>
            <a:r>
              <a:rPr lang="en-US" b="true" sz="5194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SALARIÉ.E SOUS EMPRISE D’UN SPA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958600" y="4511126"/>
            <a:ext cx="12370799" cy="2034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Processus RAD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Processus RH / Controle (pas de secours)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b="true" sz="3899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Visite à la demande de l’employeur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3734458" y="5935926"/>
            <a:ext cx="4165387" cy="416538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306588" y="2756744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263162" y="4421433"/>
            <a:ext cx="9761676" cy="13584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CAS SPÉCIFIQUE :</a:t>
            </a:r>
          </a:p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DECES D’UN.E SALARIÉ.E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414589" y="2837745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409932" y="946142"/>
            <a:ext cx="7449087" cy="8872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2"/>
              </a:lnSpc>
            </a:pPr>
            <a:r>
              <a:rPr lang="en-US" b="true" sz="5194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958600" y="2030729"/>
            <a:ext cx="12370799" cy="61493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On vous appelle à plusieurs reprise en réunion, vous finissez par répondre :</a:t>
            </a:r>
          </a:p>
          <a:p>
            <a:pPr algn="ctr">
              <a:lnSpc>
                <a:spcPts val="5459"/>
              </a:lnSpc>
            </a:pPr>
            <a:r>
              <a:rPr lang="en-US" sz="3899" b="tru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Un salarié a fait un malaise et est en cours de réanimation</a:t>
            </a: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dans un bureau.</a:t>
            </a:r>
          </a:p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Les SST ont appelé le 15.</a:t>
            </a:r>
          </a:p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 votre arrivée sur les lieux, le SAMU annonce la fin de la réanimation, </a:t>
            </a:r>
            <a:r>
              <a:rPr lang="en-US" sz="3899" b="tru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le salarié est décédé</a:t>
            </a: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algn="ctr">
              <a:lnSpc>
                <a:spcPts val="5459"/>
              </a:lnSpc>
            </a:pPr>
          </a:p>
          <a:p>
            <a:pPr algn="ctr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Que faites vous 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978705" y="185356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600488"/>
            <a:ext cx="16006461" cy="1525833"/>
            <a:chOff x="0" y="0"/>
            <a:chExt cx="3471097" cy="33088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471097" cy="330886"/>
            </a:xfrm>
            <a:custGeom>
              <a:avLst/>
              <a:gdLst/>
              <a:ahLst/>
              <a:cxnLst/>
              <a:rect r="r" b="b" t="t" l="l"/>
              <a:pathLst>
                <a:path h="330886" w="3471097">
                  <a:moveTo>
                    <a:pt x="0" y="0"/>
                  </a:moveTo>
                  <a:lnTo>
                    <a:pt x="3471097" y="0"/>
                  </a:lnTo>
                  <a:lnTo>
                    <a:pt x="3471097" y="330886"/>
                  </a:lnTo>
                  <a:lnTo>
                    <a:pt x="0" y="330886"/>
                  </a:lnTo>
                  <a:close/>
                </a:path>
              </a:pathLst>
            </a:custGeom>
            <a:solidFill>
              <a:srgbClr val="06849A"/>
            </a:solidFill>
            <a:ln w="38100" cap="sq">
              <a:solidFill>
                <a:srgbClr val="06849A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3471097" cy="37851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10800000">
            <a:off x="16290456" y="1353880"/>
            <a:ext cx="1051260" cy="1067621"/>
            <a:chOff x="0" y="0"/>
            <a:chExt cx="1401680" cy="1423495"/>
          </a:xfrm>
        </p:grpSpPr>
        <p:sp>
          <p:nvSpPr>
            <p:cNvPr name="AutoShape 7" id="7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cap="flat" w="65444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8" id="8"/>
            <p:cNvSpPr/>
            <p:nvPr/>
          </p:nvSpPr>
          <p:spPr>
            <a:xfrm flipV="true">
              <a:off x="32722" y="21815"/>
              <a:ext cx="0" cy="1401680"/>
            </a:xfrm>
            <a:prstGeom prst="line">
              <a:avLst/>
            </a:prstGeom>
            <a:ln cap="flat" w="65444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693570" y="324359"/>
            <a:ext cx="1051260" cy="1067621"/>
            <a:chOff x="0" y="0"/>
            <a:chExt cx="1401680" cy="1423495"/>
          </a:xfrm>
        </p:grpSpPr>
        <p:sp>
          <p:nvSpPr>
            <p:cNvPr name="AutoShape 10" id="10"/>
            <p:cNvSpPr/>
            <p:nvPr/>
          </p:nvSpPr>
          <p:spPr>
            <a:xfrm>
              <a:off x="0" y="32722"/>
              <a:ext cx="1401680" cy="0"/>
            </a:xfrm>
            <a:prstGeom prst="line">
              <a:avLst/>
            </a:prstGeom>
            <a:ln cap="flat" w="65444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1" id="11"/>
            <p:cNvSpPr/>
            <p:nvPr/>
          </p:nvSpPr>
          <p:spPr>
            <a:xfrm flipV="true">
              <a:off x="32722" y="21815"/>
              <a:ext cx="0" cy="1401680"/>
            </a:xfrm>
            <a:prstGeom prst="line">
              <a:avLst/>
            </a:prstGeom>
            <a:ln cap="flat" w="65444">
              <a:solidFill>
                <a:srgbClr val="000000"/>
              </a:solidFill>
              <a:prstDash val="solid"/>
              <a:headEnd type="none" len="sm" w="sm"/>
              <a:tailEnd type="none" len="sm" w="sm"/>
            </a:ln>
          </p:spPr>
        </p:sp>
      </p:grpSp>
      <p:sp>
        <p:nvSpPr>
          <p:cNvPr name="Freeform 12" id="12"/>
          <p:cNvSpPr/>
          <p:nvPr/>
        </p:nvSpPr>
        <p:spPr>
          <a:xfrm flipH="false" flipV="false" rot="4650846">
            <a:off x="11683784" y="3359897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3" id="13"/>
          <p:cNvGrpSpPr/>
          <p:nvPr/>
        </p:nvGrpSpPr>
        <p:grpSpPr>
          <a:xfrm rot="0">
            <a:off x="1219200" y="8006004"/>
            <a:ext cx="4568489" cy="2951270"/>
            <a:chOff x="0" y="0"/>
            <a:chExt cx="6091318" cy="393502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3159724" y="0"/>
              <a:ext cx="2931594" cy="3935026"/>
            </a:xfrm>
            <a:custGeom>
              <a:avLst/>
              <a:gdLst/>
              <a:ahLst/>
              <a:cxnLst/>
              <a:rect r="r" b="b" t="t" l="l"/>
              <a:pathLst>
                <a:path h="3935026" w="2931594">
                  <a:moveTo>
                    <a:pt x="0" y="0"/>
                  </a:moveTo>
                  <a:lnTo>
                    <a:pt x="2931594" y="0"/>
                  </a:lnTo>
                  <a:lnTo>
                    <a:pt x="2931594" y="3935026"/>
                  </a:lnTo>
                  <a:lnTo>
                    <a:pt x="0" y="39350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916838" cy="3935026"/>
            </a:xfrm>
            <a:custGeom>
              <a:avLst/>
              <a:gdLst/>
              <a:ahLst/>
              <a:cxnLst/>
              <a:rect r="r" b="b" t="t" l="l"/>
              <a:pathLst>
                <a:path h="3935026" w="2916838">
                  <a:moveTo>
                    <a:pt x="0" y="0"/>
                  </a:moveTo>
                  <a:lnTo>
                    <a:pt x="2916838" y="0"/>
                  </a:lnTo>
                  <a:lnTo>
                    <a:pt x="2916838" y="3935026"/>
                  </a:lnTo>
                  <a:lnTo>
                    <a:pt x="0" y="39350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0"/>
              </a:stretch>
            </a:blipFill>
          </p:spPr>
        </p:sp>
      </p:grpSp>
      <p:sp>
        <p:nvSpPr>
          <p:cNvPr name="Freeform 16" id="16"/>
          <p:cNvSpPr/>
          <p:nvPr/>
        </p:nvSpPr>
        <p:spPr>
          <a:xfrm flipH="false" flipV="false" rot="0">
            <a:off x="6349655" y="3194482"/>
            <a:ext cx="5900029" cy="5425568"/>
          </a:xfrm>
          <a:custGeom>
            <a:avLst/>
            <a:gdLst/>
            <a:ahLst/>
            <a:cxnLst/>
            <a:rect r="r" b="b" t="t" l="l"/>
            <a:pathLst>
              <a:path h="5425568" w="5900029">
                <a:moveTo>
                  <a:pt x="0" y="0"/>
                </a:moveTo>
                <a:lnTo>
                  <a:pt x="5900029" y="0"/>
                </a:lnTo>
                <a:lnTo>
                  <a:pt x="5900029" y="5425569"/>
                </a:lnTo>
                <a:lnTo>
                  <a:pt x="0" y="542556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083933" y="1005754"/>
            <a:ext cx="13298585" cy="6295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01"/>
              </a:lnSpc>
            </a:pPr>
            <a:r>
              <a:rPr lang="en-US" b="true" sz="3715">
                <a:solidFill>
                  <a:srgbClr val="F4F6F8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LES PROCESS D’URGENCE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083933" y="6875086"/>
            <a:ext cx="2839023" cy="789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ALORS LÀ ....</a:t>
            </a:r>
          </a:p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C’EST LA CATA !!!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5533996" y="8794973"/>
            <a:ext cx="2260391" cy="926653"/>
          </a:xfrm>
          <a:custGeom>
            <a:avLst/>
            <a:gdLst/>
            <a:ahLst/>
            <a:cxnLst/>
            <a:rect r="r" b="b" t="t" l="l"/>
            <a:pathLst>
              <a:path h="926653" w="2260391">
                <a:moveTo>
                  <a:pt x="0" y="0"/>
                </a:moveTo>
                <a:lnTo>
                  <a:pt x="2260391" y="0"/>
                </a:lnTo>
                <a:lnTo>
                  <a:pt x="2260391" y="926654"/>
                </a:lnTo>
                <a:lnTo>
                  <a:pt x="0" y="92665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414589" y="2837745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531038" y="946142"/>
            <a:ext cx="13225925" cy="18016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2"/>
              </a:lnSpc>
            </a:pPr>
            <a:r>
              <a:rPr lang="en-US" b="true" sz="5194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DECES D’UN SALARIE (OU AUTRE EI GRAVE A FORT IMPACT PSYCHOLOGIQUE)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958600" y="3569996"/>
            <a:ext cx="12370799" cy="34061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Processus Alerte / Secours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Processus RH sur la communication notamment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b="true" sz="3899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Visite</a:t>
            </a:r>
            <a:r>
              <a:rPr lang="en-US" b="true" sz="3899" u="sng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s</a:t>
            </a:r>
            <a:r>
              <a:rPr lang="en-US" b="true" sz="3899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 à la demande de l’employeur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b="true" sz="3899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Ressources “damage control” (prestation psychologues notamment)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3865847" y="5865180"/>
            <a:ext cx="4184537" cy="418453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414589" y="2837745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3830593">
            <a:off x="272545" y="6700634"/>
            <a:ext cx="1002833" cy="778563"/>
          </a:xfrm>
          <a:custGeom>
            <a:avLst/>
            <a:gdLst/>
            <a:ahLst/>
            <a:cxnLst/>
            <a:rect r="r" b="b" t="t" l="l"/>
            <a:pathLst>
              <a:path h="778563" w="1002833">
                <a:moveTo>
                  <a:pt x="0" y="0"/>
                </a:moveTo>
                <a:lnTo>
                  <a:pt x="1002833" y="0"/>
                </a:lnTo>
                <a:lnTo>
                  <a:pt x="1002833" y="778564"/>
                </a:lnTo>
                <a:lnTo>
                  <a:pt x="0" y="77856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true" rot="5291577">
            <a:off x="11104883" y="7987417"/>
            <a:ext cx="1002833" cy="778563"/>
          </a:xfrm>
          <a:custGeom>
            <a:avLst/>
            <a:gdLst/>
            <a:ahLst/>
            <a:cxnLst/>
            <a:rect r="r" b="b" t="t" l="l"/>
            <a:pathLst>
              <a:path h="778563" w="1002833">
                <a:moveTo>
                  <a:pt x="0" y="778563"/>
                </a:moveTo>
                <a:lnTo>
                  <a:pt x="1002833" y="778563"/>
                </a:lnTo>
                <a:lnTo>
                  <a:pt x="1002833" y="0"/>
                </a:lnTo>
                <a:lnTo>
                  <a:pt x="0" y="0"/>
                </a:lnTo>
                <a:lnTo>
                  <a:pt x="0" y="778563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267471" y="771525"/>
            <a:ext cx="9753058" cy="2232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8163"/>
              </a:lnSpc>
              <a:spcBef>
                <a:spcPct val="0"/>
              </a:spcBef>
            </a:pPr>
            <a:r>
              <a:rPr lang="en-US" sz="1297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MERCI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716226" y="3152389"/>
            <a:ext cx="12855548" cy="10737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b="true" sz="3099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DE VOTRE PARTICIPATION ET DE VOTRE ATTENTION,</a:t>
            </a:r>
          </a:p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LAISSEZ NOUS VOTRE AVIS DANS LA CONVERSATION TEAMS !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73962" y="6495089"/>
            <a:ext cx="2586889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MERCI À TOUS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987686" y="9012709"/>
            <a:ext cx="6312627" cy="431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FAITES NOUS VOS REMARQUES !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1028700" y="7089916"/>
            <a:ext cx="3582708" cy="5713390"/>
            <a:chOff x="0" y="0"/>
            <a:chExt cx="4776944" cy="7617853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37744" cy="7617853"/>
            </a:xfrm>
            <a:custGeom>
              <a:avLst/>
              <a:gdLst/>
              <a:ahLst/>
              <a:cxnLst/>
              <a:rect r="r" b="b" t="t" l="l"/>
              <a:pathLst>
                <a:path h="7617853" w="2237744">
                  <a:moveTo>
                    <a:pt x="0" y="0"/>
                  </a:moveTo>
                  <a:lnTo>
                    <a:pt x="2237744" y="0"/>
                  </a:lnTo>
                  <a:lnTo>
                    <a:pt x="2237744" y="7617853"/>
                  </a:lnTo>
                  <a:lnTo>
                    <a:pt x="0" y="76178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0" t="0" r="0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2545548" y="0"/>
              <a:ext cx="2231396" cy="7617853"/>
            </a:xfrm>
            <a:custGeom>
              <a:avLst/>
              <a:gdLst/>
              <a:ahLst/>
              <a:cxnLst/>
              <a:rect r="r" b="b" t="t" l="l"/>
              <a:pathLst>
                <a:path h="7617853" w="2231396">
                  <a:moveTo>
                    <a:pt x="0" y="0"/>
                  </a:moveTo>
                  <a:lnTo>
                    <a:pt x="2231396" y="0"/>
                  </a:lnTo>
                  <a:lnTo>
                    <a:pt x="2231396" y="7617853"/>
                  </a:lnTo>
                  <a:lnTo>
                    <a:pt x="0" y="76178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l="0" t="0" r="0" b="0"/>
              </a:stretch>
            </a:blipFill>
          </p:spPr>
        </p:sp>
      </p:grpSp>
      <p:pic>
        <p:nvPicPr>
          <p:cNvPr name="Picture 13" id="13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6675120" y="4179137"/>
            <a:ext cx="4937760" cy="49377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414589" y="2837745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092464" y="7055046"/>
            <a:ext cx="1739762" cy="2500257"/>
          </a:xfrm>
          <a:custGeom>
            <a:avLst/>
            <a:gdLst/>
            <a:ahLst/>
            <a:cxnLst/>
            <a:rect r="r" b="b" t="t" l="l"/>
            <a:pathLst>
              <a:path h="2500257" w="1739762">
                <a:moveTo>
                  <a:pt x="0" y="0"/>
                </a:moveTo>
                <a:lnTo>
                  <a:pt x="1739762" y="0"/>
                </a:lnTo>
                <a:lnTo>
                  <a:pt x="1739762" y="2500257"/>
                </a:lnTo>
                <a:lnTo>
                  <a:pt x="0" y="250025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4082213" y="876300"/>
            <a:ext cx="10354314" cy="13025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631"/>
              </a:lnSpc>
            </a:pPr>
            <a:r>
              <a:rPr lang="en-US" b="true" sz="7594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QUELQUES CHIFFRES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569307" y="6997896"/>
            <a:ext cx="5804436" cy="25107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“</a:t>
            </a:r>
            <a:r>
              <a:rPr lang="en-US" b="true" sz="2400" i="true">
                <a:solidFill>
                  <a:srgbClr val="000000"/>
                </a:solidFill>
                <a:latin typeface="Raleway Bold Italics"/>
                <a:ea typeface="Raleway Bold Italics"/>
                <a:cs typeface="Raleway Bold Italics"/>
                <a:sym typeface="Raleway Bold Italics"/>
              </a:rPr>
              <a:t>Les malaises constituent la première cause de mortalité au travail (hors trajet), représentant 54 % des décès.”</a:t>
            </a:r>
          </a:p>
          <a:p>
            <a:pPr algn="ctr">
              <a:lnSpc>
                <a:spcPts val="3359"/>
              </a:lnSpc>
            </a:pPr>
            <a:r>
              <a:rPr lang="en-US" sz="2400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(INRS, Revue Références en santé au travail n°165, Étude EPICEA, "Mortalité au travail : analyse des causes médicales").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999021" y="5086350"/>
            <a:ext cx="9606855" cy="16725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264 Accidents du Travail avec arrêt (</a:t>
            </a:r>
            <a:r>
              <a:rPr lang="en-US" sz="24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dont une partie grave).</a:t>
            </a:r>
          </a:p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Source : Assurance Maladie - Risques Professionnels, "Rapport Annuel 2023", Chiffres clés (Indice de fréquence national : 26,4 pour 1000).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471525" y="2293951"/>
            <a:ext cx="7344950" cy="10168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55"/>
              </a:lnSpc>
              <a:spcBef>
                <a:spcPct val="0"/>
              </a:spcBef>
            </a:pPr>
            <a:r>
              <a:rPr lang="en-US" sz="1967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Sur une décennie, pour un effectif constant de 1000 personnes (population active), les modèles statistiques nationaux prévoient :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3859530"/>
            <a:ext cx="5152575" cy="2091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“</a:t>
            </a:r>
            <a:r>
              <a:rPr lang="en-US" b="true" sz="2400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Plus de </a:t>
            </a:r>
            <a:r>
              <a:rPr lang="en-US" b="true" sz="2400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25% des AVC surviennent chez des personnes de moins de 65 ans.</a:t>
            </a:r>
            <a:r>
              <a:rPr lang="en-US" sz="24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rPr>
              <a:t>” (Ministère de la Santé et de la Prévention, Plan national d'actions AVC 2020-2022, Page 4).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306588" y="2756744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263162" y="3392733"/>
            <a:ext cx="9761676" cy="34158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QUELS SONT LES PROCESSUS NÉCESSAIRES À L’ORGANISATION POUR GARANTIR LA SÉCURITÉ DES SALARIÉS MALADES, BLESSÉS OU TROUBLÉS 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230292" y="8200176"/>
            <a:ext cx="375921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DAMN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181299" y="5934255"/>
            <a:ext cx="3805282" cy="4265612"/>
          </a:xfrm>
          <a:custGeom>
            <a:avLst/>
            <a:gdLst/>
            <a:ahLst/>
            <a:cxnLst/>
            <a:rect r="r" b="b" t="t" l="l"/>
            <a:pathLst>
              <a:path h="4265612" w="3805282">
                <a:moveTo>
                  <a:pt x="0" y="0"/>
                </a:moveTo>
                <a:lnTo>
                  <a:pt x="3805282" y="0"/>
                </a:lnTo>
                <a:lnTo>
                  <a:pt x="3805282" y="4265613"/>
                </a:lnTo>
                <a:lnTo>
                  <a:pt x="0" y="426561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306588" y="2756744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263162" y="2272217"/>
            <a:ext cx="9761676" cy="49486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2"/>
              </a:lnSpc>
            </a:pPr>
            <a:r>
              <a:rPr lang="en-US" sz="2794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L'employeur prend les </a:t>
            </a:r>
            <a:r>
              <a:rPr lang="en-US" b="true" sz="2794" i="true">
                <a:solidFill>
                  <a:srgbClr val="000000"/>
                </a:solidFill>
                <a:latin typeface="Raleway Bold Italics"/>
                <a:ea typeface="Raleway Bold Italics"/>
                <a:cs typeface="Raleway Bold Italics"/>
                <a:sym typeface="Raleway Bold Italics"/>
              </a:rPr>
              <a:t>mesures nécessaires pour assurer la sécurité et protéger la santé physique et mentale des travailleurs</a:t>
            </a:r>
            <a:r>
              <a:rPr lang="en-US" sz="2794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. Ces mesures comprennent : des actions de prévention des risques professionnels, des actions d'information et de formation, </a:t>
            </a:r>
            <a:r>
              <a:rPr lang="en-US" b="true" sz="2794" i="true">
                <a:solidFill>
                  <a:srgbClr val="000000"/>
                </a:solidFill>
                <a:latin typeface="Raleway Bold Italics"/>
                <a:ea typeface="Raleway Bold Italics"/>
                <a:cs typeface="Raleway Bold Italics"/>
                <a:sym typeface="Raleway Bold Italics"/>
              </a:rPr>
              <a:t>la mise en place d'une organisation et de moyens adaptés</a:t>
            </a:r>
            <a:r>
              <a:rPr lang="en-US" sz="2794" i="true">
                <a:solidFill>
                  <a:srgbClr val="000000"/>
                </a:solidFill>
                <a:latin typeface="Raleway Italics"/>
                <a:ea typeface="Raleway Italics"/>
                <a:cs typeface="Raleway Italics"/>
                <a:sym typeface="Raleway Italics"/>
              </a:rPr>
              <a:t>. L'employeur veille à l'adaptation de ces mesures pour tenir compte du changement des circonstances et tendre à l'amélioration des situations existantes.</a:t>
            </a:r>
          </a:p>
          <a:p>
            <a:pPr algn="ctr">
              <a:lnSpc>
                <a:spcPts val="3912"/>
              </a:lnSpc>
            </a:pPr>
            <a:r>
              <a:rPr lang="en-US" sz="27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 CODE DU TRAVAIL, ARTICLE L4121-1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842103" y="8200176"/>
            <a:ext cx="375921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C’EST GENTIL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181299" y="5934255"/>
            <a:ext cx="3805282" cy="4265612"/>
          </a:xfrm>
          <a:custGeom>
            <a:avLst/>
            <a:gdLst/>
            <a:ahLst/>
            <a:cxnLst/>
            <a:rect r="r" b="b" t="t" l="l"/>
            <a:pathLst>
              <a:path h="4265612" w="3805282">
                <a:moveTo>
                  <a:pt x="0" y="0"/>
                </a:moveTo>
                <a:lnTo>
                  <a:pt x="3805282" y="0"/>
                </a:lnTo>
                <a:lnTo>
                  <a:pt x="3805282" y="4265613"/>
                </a:lnTo>
                <a:lnTo>
                  <a:pt x="0" y="426561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414589" y="2837745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092464" y="7055046"/>
            <a:ext cx="1739762" cy="2500257"/>
          </a:xfrm>
          <a:custGeom>
            <a:avLst/>
            <a:gdLst/>
            <a:ahLst/>
            <a:cxnLst/>
            <a:rect r="r" b="b" t="t" l="l"/>
            <a:pathLst>
              <a:path h="2500257" w="1739762">
                <a:moveTo>
                  <a:pt x="0" y="0"/>
                </a:moveTo>
                <a:lnTo>
                  <a:pt x="1739762" y="0"/>
                </a:lnTo>
                <a:lnTo>
                  <a:pt x="1739762" y="2500257"/>
                </a:lnTo>
                <a:lnTo>
                  <a:pt x="0" y="250025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409932" y="1342689"/>
            <a:ext cx="7449087" cy="8872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2"/>
              </a:lnSpc>
            </a:pPr>
            <a:r>
              <a:rPr lang="en-US" b="true" sz="5194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CHECKLIST DIRECTION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958600" y="2710239"/>
            <a:ext cx="12370799" cy="5463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Processus de remontée de événements indésirables :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Prequ’accidents, incidents et a</a:t>
            </a: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ccidents / registres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Alertes terrain</a:t>
            </a:r>
          </a:p>
          <a:p>
            <a:pPr algn="l">
              <a:lnSpc>
                <a:spcPts val="5459"/>
              </a:lnSpc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Processus autour des soins et des secours :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Soins et </a:t>
            </a: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Retours à domicile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Refus de soins ?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Alcool et Substances psychoactives</a:t>
            </a:r>
          </a:p>
          <a:p>
            <a:pPr algn="l" marL="841995" indent="-420998" lvl="1">
              <a:lnSpc>
                <a:spcPts val="5459"/>
              </a:lnSpc>
              <a:buFont typeface="Arial"/>
              <a:buChar char="•"/>
            </a:pPr>
            <a:r>
              <a:rPr lang="en-US" sz="3899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Décès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650846">
            <a:off x="12306588" y="2756744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263162" y="3392733"/>
            <a:ext cx="9761676" cy="20442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LES SOINS (RAPPELS)</a:t>
            </a:r>
          </a:p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RAP / RAD</a:t>
            </a:r>
          </a:p>
          <a:p>
            <a:pPr algn="ctr">
              <a:lnSpc>
                <a:spcPts val="5452"/>
              </a:lnSpc>
            </a:pPr>
            <a:r>
              <a:rPr lang="en-US" sz="3894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DÉCHARGES 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230292" y="8200176"/>
            <a:ext cx="375921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DAMN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181299" y="5934255"/>
            <a:ext cx="3805282" cy="4265612"/>
          </a:xfrm>
          <a:custGeom>
            <a:avLst/>
            <a:gdLst/>
            <a:ahLst/>
            <a:cxnLst/>
            <a:rect r="r" b="b" t="t" l="l"/>
            <a:pathLst>
              <a:path h="4265612" w="3805282">
                <a:moveTo>
                  <a:pt x="0" y="0"/>
                </a:moveTo>
                <a:lnTo>
                  <a:pt x="3805282" y="0"/>
                </a:lnTo>
                <a:lnTo>
                  <a:pt x="3805282" y="4265613"/>
                </a:lnTo>
                <a:lnTo>
                  <a:pt x="0" y="426561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249350" y="3556608"/>
            <a:ext cx="13657910" cy="14669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J’ai un process rédigé d’évacuation ou de </a:t>
            </a:r>
            <a:r>
              <a:rPr lang="en-US" b="true" sz="324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retour à domicile (RAD)</a:t>
            </a: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qui inclut le passage par un SST ou l’infirmerie de manière systématique.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4650846">
            <a:off x="12986160" y="3353873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-5400000">
            <a:off x="16733433" y="-963345"/>
            <a:ext cx="3582708" cy="5713390"/>
            <a:chOff x="0" y="0"/>
            <a:chExt cx="4776944" cy="761785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237744" cy="7617853"/>
            </a:xfrm>
            <a:custGeom>
              <a:avLst/>
              <a:gdLst/>
              <a:ahLst/>
              <a:cxnLst/>
              <a:rect r="r" b="b" t="t" l="l"/>
              <a:pathLst>
                <a:path h="7617853" w="2237744">
                  <a:moveTo>
                    <a:pt x="0" y="0"/>
                  </a:moveTo>
                  <a:lnTo>
                    <a:pt x="2237744" y="0"/>
                  </a:lnTo>
                  <a:lnTo>
                    <a:pt x="2237744" y="7617853"/>
                  </a:lnTo>
                  <a:lnTo>
                    <a:pt x="0" y="76178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545548" y="0"/>
              <a:ext cx="2231396" cy="7617853"/>
            </a:xfrm>
            <a:custGeom>
              <a:avLst/>
              <a:gdLst/>
              <a:ahLst/>
              <a:cxnLst/>
              <a:rect r="r" b="b" t="t" l="l"/>
              <a:pathLst>
                <a:path h="7617853" w="2231396">
                  <a:moveTo>
                    <a:pt x="0" y="0"/>
                  </a:moveTo>
                  <a:lnTo>
                    <a:pt x="2231396" y="0"/>
                  </a:lnTo>
                  <a:lnTo>
                    <a:pt x="2231396" y="7617853"/>
                  </a:lnTo>
                  <a:lnTo>
                    <a:pt x="0" y="76178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1482361" y="4108713"/>
            <a:ext cx="523510" cy="671885"/>
          </a:xfrm>
          <a:custGeom>
            <a:avLst/>
            <a:gdLst/>
            <a:ahLst/>
            <a:cxnLst/>
            <a:rect r="r" b="b" t="t" l="l"/>
            <a:pathLst>
              <a:path h="671885" w="523510">
                <a:moveTo>
                  <a:pt x="0" y="0"/>
                </a:moveTo>
                <a:lnTo>
                  <a:pt x="523510" y="0"/>
                </a:lnTo>
                <a:lnTo>
                  <a:pt x="523510" y="671884"/>
                </a:lnTo>
                <a:lnTo>
                  <a:pt x="0" y="67188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906829" y="854571"/>
            <a:ext cx="12342951" cy="21442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53"/>
              </a:lnSpc>
            </a:pPr>
            <a:r>
              <a:rPr lang="en-US" b="true" sz="7594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LA CHECK-LIST ORGANISATION SECOURS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6239663" y="3877310"/>
            <a:ext cx="1731059" cy="1259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+ LE PROCESSUS AT (C’EST AUJOURD’HUI)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1425211" y="5642229"/>
            <a:ext cx="523510" cy="671885"/>
          </a:xfrm>
          <a:custGeom>
            <a:avLst/>
            <a:gdLst/>
            <a:ahLst/>
            <a:cxnLst/>
            <a:rect r="r" b="b" t="t" l="l"/>
            <a:pathLst>
              <a:path h="671885" w="523510">
                <a:moveTo>
                  <a:pt x="0" y="0"/>
                </a:moveTo>
                <a:lnTo>
                  <a:pt x="523510" y="0"/>
                </a:lnTo>
                <a:lnTo>
                  <a:pt x="523510" y="671885"/>
                </a:lnTo>
                <a:lnTo>
                  <a:pt x="0" y="67188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425211" y="8073240"/>
            <a:ext cx="523510" cy="671885"/>
          </a:xfrm>
          <a:custGeom>
            <a:avLst/>
            <a:gdLst/>
            <a:ahLst/>
            <a:cxnLst/>
            <a:rect r="r" b="b" t="t" l="l"/>
            <a:pathLst>
              <a:path h="671885" w="523510">
                <a:moveTo>
                  <a:pt x="0" y="0"/>
                </a:moveTo>
                <a:lnTo>
                  <a:pt x="523510" y="0"/>
                </a:lnTo>
                <a:lnTo>
                  <a:pt x="523510" y="671884"/>
                </a:lnTo>
                <a:lnTo>
                  <a:pt x="0" y="67188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2249350" y="5417185"/>
            <a:ext cx="13657910" cy="22289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Mes managers n’acceptent pas de RAD / Mise en TT en cours de journée sans justificatif de passage infirmerie ou SST (la sortie doit être prise en compte par l’organisation.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249350" y="7902135"/>
            <a:ext cx="13657910" cy="14669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J’ai un transport négocié à disposition pour les RAD “ok” par le 15 en l’absence de proches pouvant venir chercher la personne.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-584079" y="-2486212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086646" y="3230918"/>
            <a:ext cx="14114707" cy="75629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69"/>
              </a:lnSpc>
            </a:pPr>
            <a:r>
              <a:rPr lang="en-US" sz="3245" b="true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“Le doute bénéficie toujours à la victime” :</a:t>
            </a:r>
          </a:p>
          <a:p>
            <a:pPr algn="ctr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Si vous vous demandez s’il faut appeler le 15, c’est qu’il fallait déjà l’avoir appelé.</a:t>
            </a:r>
          </a:p>
          <a:p>
            <a:pPr algn="ctr">
              <a:lnSpc>
                <a:spcPts val="6069"/>
              </a:lnSpc>
            </a:pPr>
          </a:p>
          <a:p>
            <a:pPr algn="ctr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“Je ne peux pas travailler”</a:t>
            </a:r>
          </a:p>
          <a:p>
            <a:pPr algn="ctr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=</a:t>
            </a:r>
          </a:p>
          <a:p>
            <a:pPr algn="ctr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“Je ne peux pas conduire jusqu’à preuve du contraire”</a:t>
            </a:r>
          </a:p>
          <a:p>
            <a:pPr algn="ctr">
              <a:lnSpc>
                <a:spcPts val="6069"/>
              </a:lnSpc>
            </a:pPr>
            <a:r>
              <a:rPr lang="en-US" sz="3245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Preuve du contraire = Avis médical</a:t>
            </a:r>
          </a:p>
          <a:p>
            <a:pPr algn="l">
              <a:lnSpc>
                <a:spcPts val="6069"/>
              </a:lnSpc>
            </a:pPr>
          </a:p>
          <a:p>
            <a:pPr algn="l" marL="0" indent="0" lvl="0">
              <a:lnSpc>
                <a:spcPts val="6069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4650846">
            <a:off x="12225587" y="2551580"/>
            <a:ext cx="8238066" cy="7867353"/>
          </a:xfrm>
          <a:custGeom>
            <a:avLst/>
            <a:gdLst/>
            <a:ahLst/>
            <a:cxnLst/>
            <a:rect r="r" b="b" t="t" l="l"/>
            <a:pathLst>
              <a:path h="7867353" w="8238066">
                <a:moveTo>
                  <a:pt x="0" y="0"/>
                </a:moveTo>
                <a:lnTo>
                  <a:pt x="8238066" y="0"/>
                </a:lnTo>
                <a:lnTo>
                  <a:pt x="8238066" y="7867353"/>
                </a:lnTo>
                <a:lnTo>
                  <a:pt x="0" y="78673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357978" y="654071"/>
            <a:ext cx="13572044" cy="18229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85"/>
              </a:lnSpc>
            </a:pPr>
            <a:r>
              <a:rPr lang="en-US" b="true" sz="5275">
                <a:solidFill>
                  <a:srgbClr val="000000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LES “PAS ASSEZ” MALADE POUR LES POMPIERS MAIS TROP POUR TRAVAILLER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417099" y="6970716"/>
            <a:ext cx="3545755" cy="4575168"/>
          </a:xfrm>
          <a:custGeom>
            <a:avLst/>
            <a:gdLst/>
            <a:ahLst/>
            <a:cxnLst/>
            <a:rect r="r" b="b" t="t" l="l"/>
            <a:pathLst>
              <a:path h="4575168" w="3545755">
                <a:moveTo>
                  <a:pt x="0" y="0"/>
                </a:moveTo>
                <a:lnTo>
                  <a:pt x="3545755" y="0"/>
                </a:lnTo>
                <a:lnTo>
                  <a:pt x="3545755" y="4575168"/>
                </a:lnTo>
                <a:lnTo>
                  <a:pt x="0" y="45751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12603" y="5717744"/>
            <a:ext cx="2086646" cy="1054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NAN MAIS C’EST JUSTE UNE GASTRO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534954" y="9568159"/>
            <a:ext cx="208664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INFARCTUS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944178" y="9780270"/>
            <a:ext cx="810578" cy="375285"/>
            <a:chOff x="0" y="0"/>
            <a:chExt cx="1080770" cy="5003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48775" y="44602"/>
              <a:ext cx="980572" cy="405459"/>
            </a:xfrm>
            <a:custGeom>
              <a:avLst/>
              <a:gdLst/>
              <a:ahLst/>
              <a:cxnLst/>
              <a:rect r="r" b="b" t="t" l="l"/>
              <a:pathLst>
                <a:path h="405459" w="980572">
                  <a:moveTo>
                    <a:pt x="903725" y="163678"/>
                  </a:moveTo>
                  <a:cubicBezTo>
                    <a:pt x="588765" y="173838"/>
                    <a:pt x="517645" y="186538"/>
                    <a:pt x="471925" y="206858"/>
                  </a:cubicBezTo>
                  <a:cubicBezTo>
                    <a:pt x="440175" y="219558"/>
                    <a:pt x="427475" y="241148"/>
                    <a:pt x="396995" y="256388"/>
                  </a:cubicBezTo>
                  <a:cubicBezTo>
                    <a:pt x="356355" y="277978"/>
                    <a:pt x="292855" y="290678"/>
                    <a:pt x="242055" y="316078"/>
                  </a:cubicBezTo>
                  <a:cubicBezTo>
                    <a:pt x="191255" y="340208"/>
                    <a:pt x="129025" y="397358"/>
                    <a:pt x="93465" y="403708"/>
                  </a:cubicBezTo>
                  <a:cubicBezTo>
                    <a:pt x="76955" y="407518"/>
                    <a:pt x="65525" y="404978"/>
                    <a:pt x="52825" y="397358"/>
                  </a:cubicBezTo>
                  <a:cubicBezTo>
                    <a:pt x="36315" y="389738"/>
                    <a:pt x="15995" y="373228"/>
                    <a:pt x="8375" y="355448"/>
                  </a:cubicBezTo>
                  <a:cubicBezTo>
                    <a:pt x="-515" y="338938"/>
                    <a:pt x="-1785" y="312268"/>
                    <a:pt x="2025" y="294488"/>
                  </a:cubicBezTo>
                  <a:cubicBezTo>
                    <a:pt x="5835" y="280518"/>
                    <a:pt x="13455" y="267818"/>
                    <a:pt x="22345" y="257658"/>
                  </a:cubicBezTo>
                  <a:cubicBezTo>
                    <a:pt x="32505" y="248768"/>
                    <a:pt x="42665" y="238608"/>
                    <a:pt x="57905" y="236068"/>
                  </a:cubicBezTo>
                  <a:cubicBezTo>
                    <a:pt x="79495" y="230988"/>
                    <a:pt x="129025" y="243688"/>
                    <a:pt x="145535" y="255118"/>
                  </a:cubicBezTo>
                  <a:cubicBezTo>
                    <a:pt x="155695" y="260198"/>
                    <a:pt x="159505" y="266548"/>
                    <a:pt x="163315" y="276708"/>
                  </a:cubicBezTo>
                  <a:cubicBezTo>
                    <a:pt x="168395" y="295758"/>
                    <a:pt x="172205" y="337668"/>
                    <a:pt x="163315" y="357988"/>
                  </a:cubicBezTo>
                  <a:cubicBezTo>
                    <a:pt x="155695" y="375768"/>
                    <a:pt x="137915" y="389738"/>
                    <a:pt x="122675" y="396088"/>
                  </a:cubicBezTo>
                  <a:cubicBezTo>
                    <a:pt x="106165" y="403708"/>
                    <a:pt x="84575" y="406248"/>
                    <a:pt x="66795" y="402438"/>
                  </a:cubicBezTo>
                  <a:cubicBezTo>
                    <a:pt x="50285" y="398628"/>
                    <a:pt x="29965" y="388468"/>
                    <a:pt x="19805" y="374498"/>
                  </a:cubicBezTo>
                  <a:cubicBezTo>
                    <a:pt x="7105" y="355448"/>
                    <a:pt x="-4325" y="317348"/>
                    <a:pt x="2025" y="294488"/>
                  </a:cubicBezTo>
                  <a:cubicBezTo>
                    <a:pt x="8375" y="271628"/>
                    <a:pt x="37585" y="244958"/>
                    <a:pt x="57905" y="236068"/>
                  </a:cubicBezTo>
                  <a:cubicBezTo>
                    <a:pt x="75685" y="228448"/>
                    <a:pt x="97275" y="229718"/>
                    <a:pt x="113785" y="236068"/>
                  </a:cubicBezTo>
                  <a:cubicBezTo>
                    <a:pt x="130295" y="241148"/>
                    <a:pt x="148075" y="255118"/>
                    <a:pt x="158235" y="269088"/>
                  </a:cubicBezTo>
                  <a:cubicBezTo>
                    <a:pt x="167125" y="283058"/>
                    <a:pt x="173475" y="304648"/>
                    <a:pt x="172205" y="322428"/>
                  </a:cubicBezTo>
                  <a:cubicBezTo>
                    <a:pt x="172205" y="340208"/>
                    <a:pt x="165855" y="360528"/>
                    <a:pt x="151885" y="374498"/>
                  </a:cubicBezTo>
                  <a:cubicBezTo>
                    <a:pt x="136645" y="389738"/>
                    <a:pt x="96005" y="403708"/>
                    <a:pt x="76955" y="403708"/>
                  </a:cubicBezTo>
                  <a:cubicBezTo>
                    <a:pt x="65525" y="404978"/>
                    <a:pt x="49015" y="397358"/>
                    <a:pt x="49015" y="396088"/>
                  </a:cubicBezTo>
                  <a:cubicBezTo>
                    <a:pt x="50285" y="394818"/>
                    <a:pt x="113785" y="399898"/>
                    <a:pt x="113785" y="399898"/>
                  </a:cubicBezTo>
                  <a:cubicBezTo>
                    <a:pt x="113785" y="399898"/>
                    <a:pt x="70605" y="404978"/>
                    <a:pt x="52825" y="397358"/>
                  </a:cubicBezTo>
                  <a:cubicBezTo>
                    <a:pt x="35045" y="391008"/>
                    <a:pt x="15995" y="373228"/>
                    <a:pt x="8375" y="355448"/>
                  </a:cubicBezTo>
                  <a:cubicBezTo>
                    <a:pt x="-515" y="338938"/>
                    <a:pt x="-1785" y="312268"/>
                    <a:pt x="2025" y="294488"/>
                  </a:cubicBezTo>
                  <a:cubicBezTo>
                    <a:pt x="5835" y="280518"/>
                    <a:pt x="10915" y="269088"/>
                    <a:pt x="22345" y="257658"/>
                  </a:cubicBezTo>
                  <a:cubicBezTo>
                    <a:pt x="40125" y="242418"/>
                    <a:pt x="79495" y="234798"/>
                    <a:pt x="107435" y="218288"/>
                  </a:cubicBezTo>
                  <a:cubicBezTo>
                    <a:pt x="137915" y="200508"/>
                    <a:pt x="163315" y="167488"/>
                    <a:pt x="196335" y="152248"/>
                  </a:cubicBezTo>
                  <a:cubicBezTo>
                    <a:pt x="230625" y="137008"/>
                    <a:pt x="280155" y="143358"/>
                    <a:pt x="310635" y="128118"/>
                  </a:cubicBezTo>
                  <a:cubicBezTo>
                    <a:pt x="336035" y="115418"/>
                    <a:pt x="347465" y="87478"/>
                    <a:pt x="370325" y="73508"/>
                  </a:cubicBezTo>
                  <a:cubicBezTo>
                    <a:pt x="396995" y="58268"/>
                    <a:pt x="424935" y="51918"/>
                    <a:pt x="461765" y="41758"/>
                  </a:cubicBezTo>
                  <a:cubicBezTo>
                    <a:pt x="513835" y="27788"/>
                    <a:pt x="584955" y="12548"/>
                    <a:pt x="654805" y="6198"/>
                  </a:cubicBezTo>
                  <a:cubicBezTo>
                    <a:pt x="737355" y="-152"/>
                    <a:pt x="870705" y="-5232"/>
                    <a:pt x="921505" y="10008"/>
                  </a:cubicBezTo>
                  <a:cubicBezTo>
                    <a:pt x="944365" y="17628"/>
                    <a:pt x="957065" y="27788"/>
                    <a:pt x="967225" y="41758"/>
                  </a:cubicBezTo>
                  <a:cubicBezTo>
                    <a:pt x="977385" y="55728"/>
                    <a:pt x="982465" y="78588"/>
                    <a:pt x="979925" y="95098"/>
                  </a:cubicBezTo>
                  <a:cubicBezTo>
                    <a:pt x="978655" y="112878"/>
                    <a:pt x="967225" y="133198"/>
                    <a:pt x="954525" y="144628"/>
                  </a:cubicBezTo>
                  <a:cubicBezTo>
                    <a:pt x="941825" y="156058"/>
                    <a:pt x="903725" y="163678"/>
                    <a:pt x="903725" y="163678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2873692" y="9763125"/>
            <a:ext cx="499110" cy="463868"/>
            <a:chOff x="0" y="0"/>
            <a:chExt cx="665480" cy="6184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5091" y="49050"/>
              <a:ext cx="569692" cy="519079"/>
            </a:xfrm>
            <a:custGeom>
              <a:avLst/>
              <a:gdLst/>
              <a:ahLst/>
              <a:cxnLst/>
              <a:rect r="r" b="b" t="t" l="l"/>
              <a:pathLst>
                <a:path h="519079" w="569692">
                  <a:moveTo>
                    <a:pt x="243199" y="104620"/>
                  </a:moveTo>
                  <a:cubicBezTo>
                    <a:pt x="196209" y="315440"/>
                    <a:pt x="304159" y="316710"/>
                    <a:pt x="362579" y="329410"/>
                  </a:cubicBezTo>
                  <a:cubicBezTo>
                    <a:pt x="414649" y="340840"/>
                    <a:pt x="476879" y="331950"/>
                    <a:pt x="512439" y="351000"/>
                  </a:cubicBezTo>
                  <a:cubicBezTo>
                    <a:pt x="537839" y="363700"/>
                    <a:pt x="559429" y="389100"/>
                    <a:pt x="567049" y="410690"/>
                  </a:cubicBezTo>
                  <a:cubicBezTo>
                    <a:pt x="572129" y="427200"/>
                    <a:pt x="569589" y="448790"/>
                    <a:pt x="561969" y="465300"/>
                  </a:cubicBezTo>
                  <a:cubicBezTo>
                    <a:pt x="555619" y="480540"/>
                    <a:pt x="541649" y="497050"/>
                    <a:pt x="526409" y="505940"/>
                  </a:cubicBezTo>
                  <a:cubicBezTo>
                    <a:pt x="511169" y="514830"/>
                    <a:pt x="490849" y="521180"/>
                    <a:pt x="471799" y="517370"/>
                  </a:cubicBezTo>
                  <a:cubicBezTo>
                    <a:pt x="450209" y="512290"/>
                    <a:pt x="417189" y="491970"/>
                    <a:pt x="407029" y="470380"/>
                  </a:cubicBezTo>
                  <a:cubicBezTo>
                    <a:pt x="395599" y="448790"/>
                    <a:pt x="399409" y="409420"/>
                    <a:pt x="408299" y="389100"/>
                  </a:cubicBezTo>
                  <a:cubicBezTo>
                    <a:pt x="415919" y="372590"/>
                    <a:pt x="432429" y="359890"/>
                    <a:pt x="448939" y="352270"/>
                  </a:cubicBezTo>
                  <a:cubicBezTo>
                    <a:pt x="464179" y="345920"/>
                    <a:pt x="487039" y="343380"/>
                    <a:pt x="503549" y="348460"/>
                  </a:cubicBezTo>
                  <a:cubicBezTo>
                    <a:pt x="520059" y="352270"/>
                    <a:pt x="539109" y="363700"/>
                    <a:pt x="550539" y="377670"/>
                  </a:cubicBezTo>
                  <a:cubicBezTo>
                    <a:pt x="560699" y="390370"/>
                    <a:pt x="568319" y="410690"/>
                    <a:pt x="569589" y="428470"/>
                  </a:cubicBezTo>
                  <a:cubicBezTo>
                    <a:pt x="569589" y="446250"/>
                    <a:pt x="565779" y="466570"/>
                    <a:pt x="553079" y="481810"/>
                  </a:cubicBezTo>
                  <a:cubicBezTo>
                    <a:pt x="539109" y="498320"/>
                    <a:pt x="516249" y="512290"/>
                    <a:pt x="481959" y="517370"/>
                  </a:cubicBezTo>
                  <a:cubicBezTo>
                    <a:pt x="401949" y="528800"/>
                    <a:pt x="151759" y="480540"/>
                    <a:pt x="75559" y="442440"/>
                  </a:cubicBezTo>
                  <a:cubicBezTo>
                    <a:pt x="38729" y="423390"/>
                    <a:pt x="17139" y="404340"/>
                    <a:pt x="5709" y="376400"/>
                  </a:cubicBezTo>
                  <a:cubicBezTo>
                    <a:pt x="-5721" y="347190"/>
                    <a:pt x="1899" y="298930"/>
                    <a:pt x="12059" y="267180"/>
                  </a:cubicBezTo>
                  <a:cubicBezTo>
                    <a:pt x="20949" y="239240"/>
                    <a:pt x="45079" y="222730"/>
                    <a:pt x="59049" y="192250"/>
                  </a:cubicBezTo>
                  <a:cubicBezTo>
                    <a:pt x="78099" y="150340"/>
                    <a:pt x="83179" y="63980"/>
                    <a:pt x="106039" y="33500"/>
                  </a:cubicBezTo>
                  <a:cubicBezTo>
                    <a:pt x="118739" y="15720"/>
                    <a:pt x="133979" y="5560"/>
                    <a:pt x="150489" y="1750"/>
                  </a:cubicBezTo>
                  <a:cubicBezTo>
                    <a:pt x="168269" y="-2060"/>
                    <a:pt x="191129" y="480"/>
                    <a:pt x="206369" y="8100"/>
                  </a:cubicBezTo>
                  <a:cubicBezTo>
                    <a:pt x="221609" y="15720"/>
                    <a:pt x="236849" y="33500"/>
                    <a:pt x="243199" y="50010"/>
                  </a:cubicBezTo>
                  <a:cubicBezTo>
                    <a:pt x="249549" y="65250"/>
                    <a:pt x="243199" y="104620"/>
                    <a:pt x="243199" y="1046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3482340" y="9253538"/>
            <a:ext cx="2089785" cy="881062"/>
            <a:chOff x="0" y="0"/>
            <a:chExt cx="2786380" cy="117475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4734" y="50240"/>
              <a:ext cx="2695956" cy="1077626"/>
            </a:xfrm>
            <a:custGeom>
              <a:avLst/>
              <a:gdLst/>
              <a:ahLst/>
              <a:cxnLst/>
              <a:rect r="r" b="b" t="t" l="l"/>
              <a:pathLst>
                <a:path h="1077626" w="2695956">
                  <a:moveTo>
                    <a:pt x="327376" y="805740"/>
                  </a:moveTo>
                  <a:cubicBezTo>
                    <a:pt x="563596" y="870510"/>
                    <a:pt x="718536" y="890830"/>
                    <a:pt x="873476" y="900990"/>
                  </a:cubicBezTo>
                  <a:cubicBezTo>
                    <a:pt x="1076676" y="913690"/>
                    <a:pt x="1348456" y="916230"/>
                    <a:pt x="1580866" y="902260"/>
                  </a:cubicBezTo>
                  <a:cubicBezTo>
                    <a:pt x="1808196" y="888290"/>
                    <a:pt x="2099026" y="846380"/>
                    <a:pt x="2255236" y="820980"/>
                  </a:cubicBezTo>
                  <a:cubicBezTo>
                    <a:pt x="2339056" y="807010"/>
                    <a:pt x="2403826" y="822250"/>
                    <a:pt x="2447006" y="781610"/>
                  </a:cubicBezTo>
                  <a:cubicBezTo>
                    <a:pt x="2497806" y="732080"/>
                    <a:pt x="2504156" y="578410"/>
                    <a:pt x="2511776" y="512370"/>
                  </a:cubicBezTo>
                  <a:cubicBezTo>
                    <a:pt x="2515586" y="475540"/>
                    <a:pt x="2514316" y="453950"/>
                    <a:pt x="2511776" y="426010"/>
                  </a:cubicBezTo>
                  <a:cubicBezTo>
                    <a:pt x="2507966" y="398070"/>
                    <a:pt x="2513046" y="371400"/>
                    <a:pt x="2491456" y="346000"/>
                  </a:cubicBezTo>
                  <a:cubicBezTo>
                    <a:pt x="2447006" y="295200"/>
                    <a:pt x="2243806" y="239320"/>
                    <a:pt x="2162526" y="215190"/>
                  </a:cubicBezTo>
                  <a:cubicBezTo>
                    <a:pt x="2115536" y="201220"/>
                    <a:pt x="2104106" y="198680"/>
                    <a:pt x="2049496" y="192330"/>
                  </a:cubicBezTo>
                  <a:cubicBezTo>
                    <a:pt x="1911066" y="178360"/>
                    <a:pt x="1536416" y="166930"/>
                    <a:pt x="1309086" y="175820"/>
                  </a:cubicBezTo>
                  <a:cubicBezTo>
                    <a:pt x="1113506" y="183440"/>
                    <a:pt x="926816" y="219000"/>
                    <a:pt x="764256" y="230430"/>
                  </a:cubicBezTo>
                  <a:cubicBezTo>
                    <a:pt x="632176" y="239320"/>
                    <a:pt x="498826" y="192330"/>
                    <a:pt x="402306" y="243130"/>
                  </a:cubicBezTo>
                  <a:cubicBezTo>
                    <a:pt x="305786" y="295200"/>
                    <a:pt x="221966" y="464110"/>
                    <a:pt x="187676" y="539040"/>
                  </a:cubicBezTo>
                  <a:cubicBezTo>
                    <a:pt x="169896" y="579680"/>
                    <a:pt x="173706" y="639370"/>
                    <a:pt x="164816" y="639370"/>
                  </a:cubicBezTo>
                  <a:cubicBezTo>
                    <a:pt x="157196" y="640640"/>
                    <a:pt x="131796" y="568250"/>
                    <a:pt x="139416" y="561900"/>
                  </a:cubicBezTo>
                  <a:cubicBezTo>
                    <a:pt x="149576" y="554280"/>
                    <a:pt x="234666" y="612700"/>
                    <a:pt x="253716" y="640640"/>
                  </a:cubicBezTo>
                  <a:cubicBezTo>
                    <a:pt x="265146" y="658420"/>
                    <a:pt x="267686" y="678740"/>
                    <a:pt x="266416" y="696520"/>
                  </a:cubicBezTo>
                  <a:cubicBezTo>
                    <a:pt x="263876" y="715570"/>
                    <a:pt x="256256" y="735890"/>
                    <a:pt x="242286" y="749860"/>
                  </a:cubicBezTo>
                  <a:cubicBezTo>
                    <a:pt x="224506" y="765100"/>
                    <a:pt x="185136" y="779070"/>
                    <a:pt x="162276" y="776530"/>
                  </a:cubicBezTo>
                  <a:cubicBezTo>
                    <a:pt x="141956" y="775260"/>
                    <a:pt x="122906" y="762560"/>
                    <a:pt x="110206" y="749860"/>
                  </a:cubicBezTo>
                  <a:cubicBezTo>
                    <a:pt x="97506" y="737160"/>
                    <a:pt x="87346" y="716840"/>
                    <a:pt x="86076" y="697790"/>
                  </a:cubicBezTo>
                  <a:cubicBezTo>
                    <a:pt x="86076" y="673660"/>
                    <a:pt x="98776" y="635560"/>
                    <a:pt x="117826" y="619050"/>
                  </a:cubicBezTo>
                  <a:cubicBezTo>
                    <a:pt x="136876" y="602540"/>
                    <a:pt x="177516" y="596190"/>
                    <a:pt x="200376" y="600000"/>
                  </a:cubicBezTo>
                  <a:cubicBezTo>
                    <a:pt x="219426" y="603810"/>
                    <a:pt x="237206" y="617780"/>
                    <a:pt x="247366" y="633020"/>
                  </a:cubicBezTo>
                  <a:cubicBezTo>
                    <a:pt x="258796" y="646990"/>
                    <a:pt x="266416" y="668580"/>
                    <a:pt x="266416" y="687630"/>
                  </a:cubicBezTo>
                  <a:cubicBezTo>
                    <a:pt x="266416" y="705410"/>
                    <a:pt x="258796" y="727000"/>
                    <a:pt x="248636" y="742240"/>
                  </a:cubicBezTo>
                  <a:cubicBezTo>
                    <a:pt x="237206" y="756210"/>
                    <a:pt x="218156" y="770180"/>
                    <a:pt x="200376" y="773990"/>
                  </a:cubicBezTo>
                  <a:cubicBezTo>
                    <a:pt x="182596" y="779070"/>
                    <a:pt x="159736" y="777800"/>
                    <a:pt x="143226" y="771450"/>
                  </a:cubicBezTo>
                  <a:cubicBezTo>
                    <a:pt x="125446" y="765100"/>
                    <a:pt x="114016" y="742240"/>
                    <a:pt x="98776" y="734620"/>
                  </a:cubicBezTo>
                  <a:cubicBezTo>
                    <a:pt x="87346" y="728270"/>
                    <a:pt x="74646" y="733350"/>
                    <a:pt x="63216" y="724460"/>
                  </a:cubicBezTo>
                  <a:cubicBezTo>
                    <a:pt x="44166" y="711760"/>
                    <a:pt x="17496" y="680010"/>
                    <a:pt x="7336" y="650800"/>
                  </a:cubicBezTo>
                  <a:cubicBezTo>
                    <a:pt x="-4094" y="617780"/>
                    <a:pt x="-284" y="569520"/>
                    <a:pt x="6066" y="536500"/>
                  </a:cubicBezTo>
                  <a:cubicBezTo>
                    <a:pt x="11146" y="508560"/>
                    <a:pt x="18766" y="493320"/>
                    <a:pt x="35276" y="460300"/>
                  </a:cubicBezTo>
                  <a:cubicBezTo>
                    <a:pt x="73376" y="389180"/>
                    <a:pt x="190216" y="201220"/>
                    <a:pt x="246096" y="140260"/>
                  </a:cubicBezTo>
                  <a:cubicBezTo>
                    <a:pt x="274036" y="109780"/>
                    <a:pt x="286736" y="97080"/>
                    <a:pt x="318486" y="83110"/>
                  </a:cubicBezTo>
                  <a:cubicBezTo>
                    <a:pt x="365476" y="62790"/>
                    <a:pt x="444216" y="60250"/>
                    <a:pt x="515336" y="53900"/>
                  </a:cubicBezTo>
                  <a:cubicBezTo>
                    <a:pt x="599156" y="48820"/>
                    <a:pt x="699486" y="60250"/>
                    <a:pt x="792196" y="53900"/>
                  </a:cubicBezTo>
                  <a:cubicBezTo>
                    <a:pt x="887446" y="47550"/>
                    <a:pt x="977616" y="23420"/>
                    <a:pt x="1080486" y="14530"/>
                  </a:cubicBezTo>
                  <a:cubicBezTo>
                    <a:pt x="1199866" y="4370"/>
                    <a:pt x="1363696" y="-1980"/>
                    <a:pt x="1466566" y="560"/>
                  </a:cubicBezTo>
                  <a:cubicBezTo>
                    <a:pt x="1535146" y="1830"/>
                    <a:pt x="1569436" y="11990"/>
                    <a:pt x="1638016" y="14530"/>
                  </a:cubicBezTo>
                  <a:cubicBezTo>
                    <a:pt x="1739616" y="18340"/>
                    <a:pt x="1913606" y="4370"/>
                    <a:pt x="2017746" y="13260"/>
                  </a:cubicBezTo>
                  <a:cubicBezTo>
                    <a:pt x="2090136" y="19610"/>
                    <a:pt x="2149826" y="32310"/>
                    <a:pt x="2203166" y="46280"/>
                  </a:cubicBezTo>
                  <a:cubicBezTo>
                    <a:pt x="2245076" y="57710"/>
                    <a:pt x="2267936" y="67870"/>
                    <a:pt x="2313656" y="86920"/>
                  </a:cubicBezTo>
                  <a:cubicBezTo>
                    <a:pt x="2384776" y="116130"/>
                    <a:pt x="2533366" y="166930"/>
                    <a:pt x="2589246" y="213920"/>
                  </a:cubicBezTo>
                  <a:cubicBezTo>
                    <a:pt x="2623536" y="241860"/>
                    <a:pt x="2634966" y="268530"/>
                    <a:pt x="2651476" y="301550"/>
                  </a:cubicBezTo>
                  <a:cubicBezTo>
                    <a:pt x="2669256" y="334570"/>
                    <a:pt x="2683226" y="370130"/>
                    <a:pt x="2689576" y="412040"/>
                  </a:cubicBezTo>
                  <a:cubicBezTo>
                    <a:pt x="2698466" y="462840"/>
                    <a:pt x="2698466" y="523800"/>
                    <a:pt x="2687036" y="588570"/>
                  </a:cubicBezTo>
                  <a:cubicBezTo>
                    <a:pt x="2671796" y="673660"/>
                    <a:pt x="2629886" y="814630"/>
                    <a:pt x="2591786" y="873050"/>
                  </a:cubicBezTo>
                  <a:cubicBezTo>
                    <a:pt x="2570196" y="906070"/>
                    <a:pt x="2558766" y="917500"/>
                    <a:pt x="2519396" y="937820"/>
                  </a:cubicBezTo>
                  <a:cubicBezTo>
                    <a:pt x="2416526" y="987350"/>
                    <a:pt x="2063466" y="1022910"/>
                    <a:pt x="1899636" y="1045770"/>
                  </a:cubicBezTo>
                  <a:cubicBezTo>
                    <a:pt x="1792956" y="1059740"/>
                    <a:pt x="1743426" y="1067360"/>
                    <a:pt x="1632936" y="1072440"/>
                  </a:cubicBezTo>
                  <a:cubicBezTo>
                    <a:pt x="1451326" y="1081330"/>
                    <a:pt x="1124936" y="1078790"/>
                    <a:pt x="915386" y="1064820"/>
                  </a:cubicBezTo>
                  <a:cubicBezTo>
                    <a:pt x="750286" y="1053390"/>
                    <a:pt x="595346" y="1034340"/>
                    <a:pt x="477236" y="1010210"/>
                  </a:cubicBezTo>
                  <a:cubicBezTo>
                    <a:pt x="393416" y="993700"/>
                    <a:pt x="310866" y="974650"/>
                    <a:pt x="268956" y="950520"/>
                  </a:cubicBezTo>
                  <a:cubicBezTo>
                    <a:pt x="248636" y="939090"/>
                    <a:pt x="235936" y="930200"/>
                    <a:pt x="228316" y="913690"/>
                  </a:cubicBezTo>
                  <a:cubicBezTo>
                    <a:pt x="220696" y="894640"/>
                    <a:pt x="220696" y="859080"/>
                    <a:pt x="229586" y="840030"/>
                  </a:cubicBezTo>
                  <a:cubicBezTo>
                    <a:pt x="237206" y="824790"/>
                    <a:pt x="256256" y="810820"/>
                    <a:pt x="272766" y="804470"/>
                  </a:cubicBezTo>
                  <a:cubicBezTo>
                    <a:pt x="288006" y="798120"/>
                    <a:pt x="327376" y="805740"/>
                    <a:pt x="327376" y="8057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pic>
        <p:nvPicPr>
          <p:cNvPr name="Picture 15" id="15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4194464" y="6123314"/>
            <a:ext cx="3809968" cy="38099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DAG_nk1DzuQ</dc:identifier>
  <dcterms:modified xsi:type="dcterms:W3CDTF">2011-08-01T06:04:30Z</dcterms:modified>
  <cp:revision>1</cp:revision>
  <dc:title>TOTEM #4</dc:title>
</cp:coreProperties>
</file>