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8288000" cy="10287000"/>
  <p:notesSz cx="6858000" cy="9144000"/>
  <p:embeddedFontLst>
    <p:embeddedFont>
      <p:font typeface="More Sugar" panose="020B0604020202020204" charset="0"/>
      <p:regular r:id="rId39"/>
    </p:embeddedFont>
    <p:embeddedFont>
      <p:font typeface="Quicksand" panose="020B0604020202020204" charset="0"/>
      <p:regular r:id="rId40"/>
    </p:embeddedFont>
    <p:embeddedFont>
      <p:font typeface="Quicksand Bold" panose="020B0604020202020204" charset="0"/>
      <p:regular r:id="rId41"/>
    </p:embeddedFont>
    <p:embeddedFont>
      <p:font typeface="Raleway" pitchFamily="2" charset="0"/>
      <p:regular r:id="rId42"/>
    </p:embeddedFont>
    <p:embeddedFont>
      <p:font typeface="Raleway Bold" charset="0"/>
      <p:regular r:id="rId43"/>
    </p:embeddedFont>
    <p:embeddedFont>
      <p:font typeface="Raleway Italics" panose="020B0604020202020204" charset="0"/>
      <p:regular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39" d="100"/>
          <a:sy n="39" d="100"/>
        </p:scale>
        <p:origin x="940"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04.02.2026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Un arret maladie est un traitement, il est prescri par un médecin du fait de “l’inaptitude temporaire” d’un point de vue de la santé, il sous entend un temps de récupération ou de suivi de traitement(s) nécessaire. (Logique de Soin — Code de la Sécurité Sociale)</a:t>
            </a:r>
          </a:p>
          <a:p>
            <a:endParaRPr lang="en-US"/>
          </a:p>
          <a:p>
            <a:endParaRPr lang="en-US"/>
          </a:p>
          <a:p>
            <a:r>
              <a:rPr lang="en-US"/>
              <a:t>L’inaptitude relève de la compatibilité Signée par le médecin du travail (seul expert de la santé en situation de travail), elle constate l'impossibilité d'occuper le poste sans danger immédiat ou à terme pour la santé du salarié ou celle des tiers.(Logique de Prévention — Code du Travail, Art. R. 4624-42)</a:t>
            </a:r>
          </a:p>
          <a:p>
            <a:endParaRPr lang="en-US"/>
          </a:p>
          <a:p>
            <a:endParaRPr lang="en-US"/>
          </a:p>
          <a:p>
            <a:r>
              <a:rPr lang="en-US"/>
              <a:t>L’absentéisme est une mesure d'impact C'est une notion RH, un indicateur chiffré (KPI). Il ne mesure pas la santé des gens, mais la perturbation de l'organisation générée par les absences. (Logique de Gestion — Bilan Social)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Intensité et complexité du travail</a:t>
            </a:r>
          </a:p>
          <a:p>
            <a:r>
              <a:rPr lang="en-US"/>
              <a:t>Contraintes de rythmes de travail</a:t>
            </a:r>
          </a:p>
          <a:p>
            <a:r>
              <a:rPr lang="en-US"/>
              <a:t>Manque de précision des objectifs de travail</a:t>
            </a:r>
          </a:p>
          <a:p>
            <a:r>
              <a:rPr lang="en-US"/>
              <a:t>Inadéquation des objectifs de travail avec les moyens et les responsabilités</a:t>
            </a:r>
          </a:p>
          <a:p>
            <a:r>
              <a:rPr lang="en-US"/>
              <a:t>Compatibilité des instructions de travail entre elles</a:t>
            </a:r>
          </a:p>
          <a:p>
            <a:r>
              <a:rPr lang="en-US"/>
              <a:t>Gestion de la polyvalence</a:t>
            </a:r>
          </a:p>
          <a:p>
            <a:r>
              <a:rPr lang="en-US"/>
              <a:t>Interruptions dans le travail</a:t>
            </a:r>
          </a:p>
          <a:p>
            <a:r>
              <a:rPr lang="en-US"/>
              <a:t>Attention et vigilance dans le travail</a:t>
            </a:r>
          </a:p>
          <a:p>
            <a:endParaRPr lang="en-US"/>
          </a:p>
          <a:p>
            <a:r>
              <a:rPr lang="en-US"/>
              <a:t>Horaires de travail difficiles</a:t>
            </a:r>
          </a:p>
          <a:p>
            <a:r>
              <a:rPr lang="en-US"/>
              <a:t>Durée hebdomadaire de travail &gt;45h / semaine</a:t>
            </a:r>
          </a:p>
          <a:p>
            <a:r>
              <a:rPr lang="en-US"/>
              <a:t>Travail en horaires atypiques</a:t>
            </a:r>
          </a:p>
          <a:p>
            <a:r>
              <a:rPr lang="en-US"/>
              <a:t>Extension de la disponibilité en dehors des horaires de travail</a:t>
            </a:r>
          </a:p>
          <a:p>
            <a:r>
              <a:rPr lang="en-US"/>
              <a:t>Manque de prévisibilité des horaires et anticipation de leur changement</a:t>
            </a:r>
          </a:p>
          <a:p>
            <a:r>
              <a:rPr lang="en-US"/>
              <a:t>Manque de conciliation entre vie professionnelle et vie personnelle</a:t>
            </a:r>
          </a:p>
          <a:p>
            <a:endParaRPr lang="en-US"/>
          </a:p>
          <a:p>
            <a:r>
              <a:rPr lang="en-US"/>
              <a:t>Exigences émotionnelles</a:t>
            </a:r>
          </a:p>
          <a:p>
            <a:r>
              <a:rPr lang="en-US"/>
              <a:t>Tensions avec le public</a:t>
            </a:r>
          </a:p>
          <a:p>
            <a:r>
              <a:rPr lang="en-US"/>
              <a:t>Confrontation à la souffrance d'autrui</a:t>
            </a:r>
          </a:p>
          <a:p>
            <a:r>
              <a:rPr lang="en-US"/>
              <a:t>Maîtrise des émotions</a:t>
            </a:r>
          </a:p>
          <a:p>
            <a:endParaRPr lang="en-US"/>
          </a:p>
          <a:p>
            <a:r>
              <a:rPr lang="en-US"/>
              <a:t>Faible autonomie au travail</a:t>
            </a:r>
          </a:p>
          <a:p>
            <a:r>
              <a:rPr lang="en-US"/>
              <a:t>Manque d'autonomie dans la tâche</a:t>
            </a:r>
          </a:p>
          <a:p>
            <a:r>
              <a:rPr lang="en-US"/>
              <a:t>Manque d'autonomie temporelle</a:t>
            </a:r>
          </a:p>
          <a:p>
            <a:r>
              <a:rPr lang="en-US"/>
              <a:t>Manque d'utilisation et développement des compétences</a:t>
            </a:r>
          </a:p>
          <a:p>
            <a:endParaRPr lang="en-US"/>
          </a:p>
          <a:p>
            <a:r>
              <a:rPr lang="en-US"/>
              <a:t>Rapports sociaux au travail dégradés</a:t>
            </a:r>
          </a:p>
          <a:p>
            <a:r>
              <a:rPr lang="en-US"/>
              <a:t>Manque de soutien de la part des collègues</a:t>
            </a:r>
          </a:p>
          <a:p>
            <a:r>
              <a:rPr lang="en-US"/>
              <a:t>Manque de soutien / disponibilité de la part des supérieurs hiérarchiques</a:t>
            </a:r>
          </a:p>
          <a:p>
            <a:r>
              <a:rPr lang="en-US"/>
              <a:t>Désaccords professionnels</a:t>
            </a:r>
          </a:p>
          <a:p>
            <a:r>
              <a:rPr lang="en-US"/>
              <a:t>Man que de reconnaissance dans le travail</a:t>
            </a:r>
          </a:p>
          <a:p>
            <a:endParaRPr lang="en-US"/>
          </a:p>
          <a:p>
            <a:r>
              <a:rPr lang="en-US"/>
              <a:t>Conflits de valeurs</a:t>
            </a:r>
          </a:p>
          <a:p>
            <a:r>
              <a:rPr lang="en-US"/>
              <a:t>Qualité empêchée</a:t>
            </a:r>
          </a:p>
          <a:p>
            <a:r>
              <a:rPr lang="en-US"/>
              <a:t>Travail inutile</a:t>
            </a:r>
          </a:p>
          <a:p>
            <a:endParaRPr lang="en-US"/>
          </a:p>
          <a:p>
            <a:r>
              <a:rPr lang="en-US"/>
              <a:t>Insécurité de l'emploi et du travail</a:t>
            </a:r>
          </a:p>
          <a:p>
            <a:r>
              <a:rPr lang="en-US"/>
              <a:t>Insécurité socio-économique (emploi, salaire, carrière…)</a:t>
            </a:r>
          </a:p>
          <a:p>
            <a:r>
              <a:rPr lang="en-US"/>
              <a:t>Conduite du changement dans l'entreprise inefficace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2/4/2026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svg"/><Relationship Id="rId10" Type="http://schemas.openxmlformats.org/officeDocument/2006/relationships/image" Target="../media/image27.png"/><Relationship Id="rId4" Type="http://schemas.openxmlformats.org/officeDocument/2006/relationships/image" Target="../media/image1.pn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svg"/><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4.sv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4.sv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2.sv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svg"/><Relationship Id="rId7" Type="http://schemas.openxmlformats.org/officeDocument/2006/relationships/image" Target="../media/image1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sv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sv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sv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svg"/><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2.sv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svg"/><Relationship Id="rId7" Type="http://schemas.openxmlformats.org/officeDocument/2006/relationships/image" Target="../media/image1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svg"/><Relationship Id="rId10" Type="http://schemas.openxmlformats.org/officeDocument/2006/relationships/image" Target="../media/image36.svg"/><Relationship Id="rId4" Type="http://schemas.openxmlformats.org/officeDocument/2006/relationships/image" Target="../media/image3.png"/><Relationship Id="rId9"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svg"/><Relationship Id="rId7" Type="http://schemas.openxmlformats.org/officeDocument/2006/relationships/image" Target="../media/image15.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4.sv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sv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sv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sv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hyperlink" Target="https://lumawiki.omydoo.cloud/books/nos-conseils-a-lorganisation/page/lamenagement-dun-poste-pour-prevenir-la-desinsertion-professionnelle-et-labsenteisme"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sv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sv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4.sv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svg"/><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Freeform 2"/>
          <p:cNvSpPr/>
          <p:nvPr/>
        </p:nvSpPr>
        <p:spPr>
          <a:xfrm rot="-5400000">
            <a:off x="-978705" y="185356"/>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grpSp>
        <p:nvGrpSpPr>
          <p:cNvPr id="3" name="Group 3"/>
          <p:cNvGrpSpPr/>
          <p:nvPr/>
        </p:nvGrpSpPr>
        <p:grpSpPr>
          <a:xfrm>
            <a:off x="1028700" y="600488"/>
            <a:ext cx="16006461" cy="1525833"/>
            <a:chOff x="0" y="0"/>
            <a:chExt cx="3471097" cy="330886"/>
          </a:xfrm>
        </p:grpSpPr>
        <p:sp>
          <p:nvSpPr>
            <p:cNvPr id="4" name="Freeform 4"/>
            <p:cNvSpPr/>
            <p:nvPr/>
          </p:nvSpPr>
          <p:spPr>
            <a:xfrm>
              <a:off x="0" y="0"/>
              <a:ext cx="3471097" cy="330886"/>
            </a:xfrm>
            <a:custGeom>
              <a:avLst/>
              <a:gdLst/>
              <a:ahLst/>
              <a:cxnLst/>
              <a:rect l="l" t="t" r="r" b="b"/>
              <a:pathLst>
                <a:path w="3471097" h="330886">
                  <a:moveTo>
                    <a:pt x="0" y="0"/>
                  </a:moveTo>
                  <a:lnTo>
                    <a:pt x="3471097" y="0"/>
                  </a:lnTo>
                  <a:lnTo>
                    <a:pt x="3471097" y="330886"/>
                  </a:lnTo>
                  <a:lnTo>
                    <a:pt x="0" y="330886"/>
                  </a:lnTo>
                  <a:close/>
                </a:path>
              </a:pathLst>
            </a:custGeom>
            <a:solidFill>
              <a:srgbClr val="06849A"/>
            </a:solidFill>
            <a:ln w="38100" cap="sq">
              <a:solidFill>
                <a:srgbClr val="06849A"/>
              </a:solidFill>
              <a:prstDash val="solid"/>
              <a:miter/>
            </a:ln>
          </p:spPr>
          <p:txBody>
            <a:bodyPr/>
            <a:lstStyle/>
            <a:p>
              <a:endParaRPr lang="fr-FR"/>
            </a:p>
          </p:txBody>
        </p:sp>
        <p:sp>
          <p:nvSpPr>
            <p:cNvPr id="5" name="TextBox 5"/>
            <p:cNvSpPr txBox="1"/>
            <p:nvPr/>
          </p:nvSpPr>
          <p:spPr>
            <a:xfrm>
              <a:off x="0" y="-47625"/>
              <a:ext cx="3471097" cy="378511"/>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rot="-10800000">
            <a:off x="16290456" y="1353880"/>
            <a:ext cx="1051260" cy="1067621"/>
            <a:chOff x="0" y="0"/>
            <a:chExt cx="1401680" cy="1423495"/>
          </a:xfrm>
        </p:grpSpPr>
        <p:sp>
          <p:nvSpPr>
            <p:cNvPr id="7" name="AutoShape 7"/>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8" name="AutoShape 8"/>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grpSp>
        <p:nvGrpSpPr>
          <p:cNvPr id="9" name="Group 9"/>
          <p:cNvGrpSpPr/>
          <p:nvPr/>
        </p:nvGrpSpPr>
        <p:grpSpPr>
          <a:xfrm>
            <a:off x="693570" y="324359"/>
            <a:ext cx="1051260" cy="1067621"/>
            <a:chOff x="0" y="0"/>
            <a:chExt cx="1401680" cy="1423495"/>
          </a:xfrm>
        </p:grpSpPr>
        <p:sp>
          <p:nvSpPr>
            <p:cNvPr id="10" name="AutoShape 10"/>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11" name="AutoShape 11"/>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sp>
        <p:nvSpPr>
          <p:cNvPr id="12" name="Freeform 12"/>
          <p:cNvSpPr/>
          <p:nvPr/>
        </p:nvSpPr>
        <p:spPr>
          <a:xfrm rot="4650846">
            <a:off x="11683784" y="3359897"/>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3" name="Freeform 13"/>
          <p:cNvSpPr/>
          <p:nvPr/>
        </p:nvSpPr>
        <p:spPr>
          <a:xfrm>
            <a:off x="349332" y="8337199"/>
            <a:ext cx="3163447" cy="1648156"/>
          </a:xfrm>
          <a:custGeom>
            <a:avLst/>
            <a:gdLst/>
            <a:ahLst/>
            <a:cxnLst/>
            <a:rect l="l" t="t" r="r" b="b"/>
            <a:pathLst>
              <a:path w="3163447" h="1648156">
                <a:moveTo>
                  <a:pt x="0" y="0"/>
                </a:moveTo>
                <a:lnTo>
                  <a:pt x="3163447" y="0"/>
                </a:lnTo>
                <a:lnTo>
                  <a:pt x="3163447" y="1648155"/>
                </a:lnTo>
                <a:lnTo>
                  <a:pt x="0" y="1648155"/>
                </a:lnTo>
                <a:lnTo>
                  <a:pt x="0" y="0"/>
                </a:lnTo>
                <a:close/>
              </a:path>
            </a:pathLst>
          </a:custGeom>
          <a:blipFill>
            <a:blip r:embed="rId6"/>
            <a:stretch>
              <a:fillRect/>
            </a:stretch>
          </a:blipFill>
        </p:spPr>
        <p:txBody>
          <a:bodyPr/>
          <a:lstStyle/>
          <a:p>
            <a:endParaRPr lang="fr-FR"/>
          </a:p>
        </p:txBody>
      </p:sp>
      <p:sp>
        <p:nvSpPr>
          <p:cNvPr id="14" name="Freeform 14"/>
          <p:cNvSpPr/>
          <p:nvPr/>
        </p:nvSpPr>
        <p:spPr>
          <a:xfrm>
            <a:off x="2302244" y="2697977"/>
            <a:ext cx="4889128" cy="5540089"/>
          </a:xfrm>
          <a:custGeom>
            <a:avLst/>
            <a:gdLst/>
            <a:ahLst/>
            <a:cxnLst/>
            <a:rect l="l" t="t" r="r" b="b"/>
            <a:pathLst>
              <a:path w="4889128" h="5540089">
                <a:moveTo>
                  <a:pt x="0" y="0"/>
                </a:moveTo>
                <a:lnTo>
                  <a:pt x="4889128" y="0"/>
                </a:lnTo>
                <a:lnTo>
                  <a:pt x="4889128" y="5540089"/>
                </a:lnTo>
                <a:lnTo>
                  <a:pt x="0" y="5540089"/>
                </a:lnTo>
                <a:lnTo>
                  <a:pt x="0" y="0"/>
                </a:lnTo>
                <a:close/>
              </a:path>
            </a:pathLst>
          </a:custGeom>
          <a:blipFill>
            <a:blip r:embed="rId7"/>
            <a:stretch>
              <a:fillRect/>
            </a:stretch>
          </a:blipFill>
          <a:ln cap="sq">
            <a:noFill/>
            <a:prstDash val="solid"/>
            <a:miter/>
          </a:ln>
        </p:spPr>
        <p:txBody>
          <a:bodyPr/>
          <a:lstStyle/>
          <a:p>
            <a:endParaRPr lang="fr-FR"/>
          </a:p>
        </p:txBody>
      </p:sp>
      <p:sp>
        <p:nvSpPr>
          <p:cNvPr id="15" name="TextBox 15"/>
          <p:cNvSpPr txBox="1"/>
          <p:nvPr/>
        </p:nvSpPr>
        <p:spPr>
          <a:xfrm>
            <a:off x="7543797" y="2960871"/>
            <a:ext cx="8431809" cy="4804119"/>
          </a:xfrm>
          <a:prstGeom prst="rect">
            <a:avLst/>
          </a:prstGeom>
        </p:spPr>
        <p:txBody>
          <a:bodyPr lIns="0" tIns="0" rIns="0" bIns="0" rtlCol="0" anchor="t">
            <a:spAutoFit/>
          </a:bodyPr>
          <a:lstStyle/>
          <a:p>
            <a:pPr algn="l">
              <a:lnSpc>
                <a:spcPts val="3481"/>
              </a:lnSpc>
              <a:spcBef>
                <a:spcPct val="0"/>
              </a:spcBef>
            </a:pPr>
            <a:r>
              <a:rPr lang="en-US" sz="2486">
                <a:solidFill>
                  <a:srgbClr val="000000"/>
                </a:solidFill>
                <a:latin typeface="Quicksand"/>
                <a:ea typeface="Quicksand"/>
                <a:cs typeface="Quicksand"/>
                <a:sym typeface="Quicksand"/>
              </a:rPr>
              <a:t>IL SERA </a:t>
            </a:r>
            <a:r>
              <a:rPr lang="en-US" sz="2486" b="1">
                <a:solidFill>
                  <a:srgbClr val="000000"/>
                </a:solidFill>
                <a:latin typeface="Quicksand Bold"/>
                <a:ea typeface="Quicksand Bold"/>
                <a:cs typeface="Quicksand Bold"/>
                <a:sym typeface="Quicksand Bold"/>
              </a:rPr>
              <a:t>ENREGISTRÉ</a:t>
            </a:r>
            <a:r>
              <a:rPr lang="en-US" sz="2486">
                <a:solidFill>
                  <a:srgbClr val="000000"/>
                </a:solidFill>
                <a:latin typeface="Quicksand"/>
                <a:ea typeface="Quicksand"/>
                <a:cs typeface="Quicksand"/>
                <a:sym typeface="Quicksand"/>
              </a:rPr>
              <a:t> : PENSEZ À COUPER VOTRE CAMERA ET VOTRE MICRO.</a:t>
            </a:r>
          </a:p>
          <a:p>
            <a:pPr algn="l">
              <a:lnSpc>
                <a:spcPts val="3481"/>
              </a:lnSpc>
              <a:spcBef>
                <a:spcPct val="0"/>
              </a:spcBef>
            </a:pPr>
            <a:endParaRPr lang="en-US" sz="2486">
              <a:solidFill>
                <a:srgbClr val="000000"/>
              </a:solidFill>
              <a:latin typeface="Quicksand"/>
              <a:ea typeface="Quicksand"/>
              <a:cs typeface="Quicksand"/>
              <a:sym typeface="Quicksand"/>
            </a:endParaRPr>
          </a:p>
          <a:p>
            <a:pPr algn="l">
              <a:lnSpc>
                <a:spcPts val="3481"/>
              </a:lnSpc>
              <a:spcBef>
                <a:spcPct val="0"/>
              </a:spcBef>
            </a:pPr>
            <a:r>
              <a:rPr lang="en-US" sz="2486">
                <a:solidFill>
                  <a:srgbClr val="000000"/>
                </a:solidFill>
                <a:latin typeface="Quicksand"/>
                <a:ea typeface="Quicksand"/>
                <a:cs typeface="Quicksand"/>
                <a:sym typeface="Quicksand"/>
              </a:rPr>
              <a:t>L'ENREGISTREMENT SERA COUPÉ AU MOMENT DES QUESTIONS.​</a:t>
            </a:r>
          </a:p>
          <a:p>
            <a:pPr algn="l">
              <a:lnSpc>
                <a:spcPts val="3481"/>
              </a:lnSpc>
              <a:spcBef>
                <a:spcPct val="0"/>
              </a:spcBef>
            </a:pPr>
            <a:r>
              <a:rPr lang="en-US" sz="2486">
                <a:solidFill>
                  <a:srgbClr val="000000"/>
                </a:solidFill>
                <a:latin typeface="Quicksand"/>
                <a:ea typeface="Quicksand"/>
                <a:cs typeface="Quicksand"/>
                <a:sym typeface="Quicksand"/>
              </a:rPr>
              <a:t>​</a:t>
            </a:r>
          </a:p>
          <a:p>
            <a:pPr algn="l">
              <a:lnSpc>
                <a:spcPts val="3481"/>
              </a:lnSpc>
              <a:spcBef>
                <a:spcPct val="0"/>
              </a:spcBef>
            </a:pPr>
            <a:r>
              <a:rPr lang="en-US" sz="2486">
                <a:solidFill>
                  <a:srgbClr val="000000"/>
                </a:solidFill>
                <a:latin typeface="Quicksand"/>
                <a:ea typeface="Quicksand"/>
                <a:cs typeface="Quicksand"/>
                <a:sym typeface="Quicksand"/>
              </a:rPr>
              <a:t>EN ATTENDANT, VOUS POUVEZ ALLER CHERCHER :​</a:t>
            </a:r>
          </a:p>
          <a:p>
            <a:pPr marL="536825" lvl="1" indent="-268413" algn="l">
              <a:lnSpc>
                <a:spcPts val="3481"/>
              </a:lnSpc>
              <a:buFont typeface="Arial"/>
              <a:buChar char="•"/>
            </a:pPr>
            <a:r>
              <a:rPr lang="en-US" sz="2486">
                <a:solidFill>
                  <a:srgbClr val="000000"/>
                </a:solidFill>
                <a:latin typeface="Quicksand"/>
                <a:ea typeface="Quicksand"/>
                <a:cs typeface="Quicksand"/>
                <a:sym typeface="Quicksand"/>
              </a:rPr>
              <a:t>UN </a:t>
            </a:r>
            <a:r>
              <a:rPr lang="en-US" sz="2486" b="1">
                <a:solidFill>
                  <a:srgbClr val="000000"/>
                </a:solidFill>
                <a:latin typeface="Quicksand Bold"/>
                <a:ea typeface="Quicksand Bold"/>
                <a:cs typeface="Quicksand Bold"/>
                <a:sym typeface="Quicksand Bold"/>
              </a:rPr>
              <a:t>CAFÉ</a:t>
            </a:r>
            <a:r>
              <a:rPr lang="en-US" sz="2486">
                <a:solidFill>
                  <a:srgbClr val="000000"/>
                </a:solidFill>
                <a:latin typeface="Quicksand"/>
                <a:ea typeface="Quicksand"/>
                <a:cs typeface="Quicksand"/>
                <a:sym typeface="Quicksand"/>
              </a:rPr>
              <a:t> OU UN </a:t>
            </a:r>
            <a:r>
              <a:rPr lang="en-US" sz="2486" b="1">
                <a:solidFill>
                  <a:srgbClr val="000000"/>
                </a:solidFill>
                <a:latin typeface="Quicksand Bold"/>
                <a:ea typeface="Quicksand Bold"/>
                <a:cs typeface="Quicksand Bold"/>
                <a:sym typeface="Quicksand Bold"/>
              </a:rPr>
              <a:t>THÉ</a:t>
            </a:r>
            <a:r>
              <a:rPr lang="en-US" sz="2486">
                <a:solidFill>
                  <a:srgbClr val="000000"/>
                </a:solidFill>
                <a:latin typeface="Quicksand"/>
                <a:ea typeface="Quicksand"/>
                <a:cs typeface="Quicksand"/>
                <a:sym typeface="Quicksand"/>
              </a:rPr>
              <a:t>, C'EST PLEIN D'ANTIOXYDANTS.​</a:t>
            </a:r>
          </a:p>
          <a:p>
            <a:pPr marL="536825" lvl="1" indent="-268413" algn="l">
              <a:lnSpc>
                <a:spcPts val="3481"/>
              </a:lnSpc>
              <a:spcBef>
                <a:spcPct val="0"/>
              </a:spcBef>
              <a:buFont typeface="Arial"/>
              <a:buChar char="•"/>
            </a:pPr>
            <a:r>
              <a:rPr lang="en-US" sz="2486">
                <a:solidFill>
                  <a:srgbClr val="000000"/>
                </a:solidFill>
                <a:latin typeface="Quicksand"/>
                <a:ea typeface="Quicksand"/>
                <a:cs typeface="Quicksand"/>
                <a:sym typeface="Quicksand"/>
              </a:rPr>
              <a:t>VOTRE </a:t>
            </a:r>
            <a:r>
              <a:rPr lang="en-US" sz="2486" b="1">
                <a:solidFill>
                  <a:srgbClr val="000000"/>
                </a:solidFill>
                <a:latin typeface="Quicksand Bold"/>
                <a:ea typeface="Quicksand Bold"/>
                <a:cs typeface="Quicksand Bold"/>
                <a:sym typeface="Quicksand Bold"/>
              </a:rPr>
              <a:t>SECOND DEGRÉ</a:t>
            </a:r>
            <a:r>
              <a:rPr lang="en-US" sz="2486">
                <a:solidFill>
                  <a:srgbClr val="000000"/>
                </a:solidFill>
                <a:latin typeface="Quicksand"/>
                <a:ea typeface="Quicksand"/>
                <a:cs typeface="Quicksand"/>
                <a:sym typeface="Quicksand"/>
              </a:rPr>
              <a:t>, VOUS POURRIEZ EN AVOIR BESOIN ;)​</a:t>
            </a:r>
          </a:p>
          <a:p>
            <a:pPr algn="l">
              <a:lnSpc>
                <a:spcPts val="3481"/>
              </a:lnSpc>
              <a:spcBef>
                <a:spcPct val="0"/>
              </a:spcBef>
            </a:pPr>
            <a:endParaRPr lang="en-US" sz="2486">
              <a:solidFill>
                <a:srgbClr val="000000"/>
              </a:solidFill>
              <a:latin typeface="Quicksand"/>
              <a:ea typeface="Quicksand"/>
              <a:cs typeface="Quicksand"/>
              <a:sym typeface="Quicksand"/>
            </a:endParaRPr>
          </a:p>
        </p:txBody>
      </p:sp>
      <p:sp>
        <p:nvSpPr>
          <p:cNvPr id="16" name="Freeform 16"/>
          <p:cNvSpPr/>
          <p:nvPr/>
        </p:nvSpPr>
        <p:spPr>
          <a:xfrm rot="-712851">
            <a:off x="12654891" y="7643716"/>
            <a:ext cx="1728778" cy="652614"/>
          </a:xfrm>
          <a:custGeom>
            <a:avLst/>
            <a:gdLst/>
            <a:ahLst/>
            <a:cxnLst/>
            <a:rect l="l" t="t" r="r" b="b"/>
            <a:pathLst>
              <a:path w="1728778" h="652614">
                <a:moveTo>
                  <a:pt x="0" y="0"/>
                </a:moveTo>
                <a:lnTo>
                  <a:pt x="1728778" y="0"/>
                </a:lnTo>
                <a:lnTo>
                  <a:pt x="1728778" y="652613"/>
                </a:lnTo>
                <a:lnTo>
                  <a:pt x="0" y="6526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a:p>
        </p:txBody>
      </p:sp>
      <p:sp>
        <p:nvSpPr>
          <p:cNvPr id="17" name="Freeform 17"/>
          <p:cNvSpPr/>
          <p:nvPr/>
        </p:nvSpPr>
        <p:spPr>
          <a:xfrm>
            <a:off x="15058034" y="7293573"/>
            <a:ext cx="2691781" cy="2691781"/>
          </a:xfrm>
          <a:custGeom>
            <a:avLst/>
            <a:gdLst/>
            <a:ahLst/>
            <a:cxnLst/>
            <a:rect l="l" t="t" r="r" b="b"/>
            <a:pathLst>
              <a:path w="2691781" h="2691781">
                <a:moveTo>
                  <a:pt x="0" y="0"/>
                </a:moveTo>
                <a:lnTo>
                  <a:pt x="2691781" y="0"/>
                </a:lnTo>
                <a:lnTo>
                  <a:pt x="2691781" y="2691781"/>
                </a:lnTo>
                <a:lnTo>
                  <a:pt x="0" y="2691781"/>
                </a:lnTo>
                <a:lnTo>
                  <a:pt x="0" y="0"/>
                </a:lnTo>
                <a:close/>
              </a:path>
            </a:pathLst>
          </a:custGeom>
          <a:blipFill>
            <a:blip r:embed="rId10"/>
            <a:stretch>
              <a:fillRect/>
            </a:stretch>
          </a:blipFill>
        </p:spPr>
        <p:txBody>
          <a:bodyPr/>
          <a:lstStyle/>
          <a:p>
            <a:endParaRPr lang="fr-FR"/>
          </a:p>
        </p:txBody>
      </p:sp>
      <p:sp>
        <p:nvSpPr>
          <p:cNvPr id="18" name="TextBox 18"/>
          <p:cNvSpPr txBox="1"/>
          <p:nvPr/>
        </p:nvSpPr>
        <p:spPr>
          <a:xfrm>
            <a:off x="2494708" y="677164"/>
            <a:ext cx="13298585" cy="1286756"/>
          </a:xfrm>
          <a:prstGeom prst="rect">
            <a:avLst/>
          </a:prstGeom>
        </p:spPr>
        <p:txBody>
          <a:bodyPr lIns="0" tIns="0" rIns="0" bIns="0" rtlCol="0" anchor="t">
            <a:spAutoFit/>
          </a:bodyPr>
          <a:lstStyle/>
          <a:p>
            <a:pPr algn="ctr">
              <a:lnSpc>
                <a:spcPts val="5201"/>
              </a:lnSpc>
            </a:pPr>
            <a:r>
              <a:rPr lang="en-US" sz="3715" b="1">
                <a:solidFill>
                  <a:srgbClr val="F4F6F8"/>
                </a:solidFill>
                <a:latin typeface="Quicksand Bold"/>
                <a:ea typeface="Quicksand Bold"/>
                <a:cs typeface="Quicksand Bold"/>
                <a:sym typeface="Quicksand Bold"/>
              </a:rPr>
              <a:t>BONJOUR !</a:t>
            </a:r>
          </a:p>
          <a:p>
            <a:pPr algn="ctr">
              <a:lnSpc>
                <a:spcPts val="5201"/>
              </a:lnSpc>
            </a:pPr>
            <a:r>
              <a:rPr lang="en-US" sz="3715" b="1">
                <a:solidFill>
                  <a:srgbClr val="F4F6F8"/>
                </a:solidFill>
                <a:latin typeface="Quicksand Bold"/>
                <a:ea typeface="Quicksand Bold"/>
                <a:cs typeface="Quicksand Bold"/>
                <a:sym typeface="Quicksand Bold"/>
              </a:rPr>
              <a:t>LE WEBINAIRE VA BIENTOT COMMENCER...</a:t>
            </a:r>
          </a:p>
        </p:txBody>
      </p:sp>
      <p:sp>
        <p:nvSpPr>
          <p:cNvPr id="19" name="TextBox 19"/>
          <p:cNvSpPr txBox="1"/>
          <p:nvPr/>
        </p:nvSpPr>
        <p:spPr>
          <a:xfrm>
            <a:off x="6634780" y="8410147"/>
            <a:ext cx="6119592" cy="905905"/>
          </a:xfrm>
          <a:prstGeom prst="rect">
            <a:avLst/>
          </a:prstGeom>
        </p:spPr>
        <p:txBody>
          <a:bodyPr lIns="0" tIns="0" rIns="0" bIns="0" rtlCol="0" anchor="t">
            <a:spAutoFit/>
          </a:bodyPr>
          <a:lstStyle/>
          <a:p>
            <a:pPr algn="ctr">
              <a:lnSpc>
                <a:spcPts val="3615"/>
              </a:lnSpc>
            </a:pPr>
            <a:r>
              <a:rPr lang="en-US" sz="2582">
                <a:solidFill>
                  <a:srgbClr val="000000"/>
                </a:solidFill>
                <a:latin typeface="Quicksand"/>
                <a:ea typeface="Quicksand"/>
                <a:cs typeface="Quicksand"/>
                <a:sym typeface="Quicksand"/>
              </a:rPr>
              <a:t>SI VOUS AVEZ UN PEU DE TEMPS POUR </a:t>
            </a:r>
          </a:p>
          <a:p>
            <a:pPr algn="ctr">
              <a:lnSpc>
                <a:spcPts val="3615"/>
              </a:lnSpc>
              <a:spcBef>
                <a:spcPct val="0"/>
              </a:spcBef>
            </a:pPr>
            <a:r>
              <a:rPr lang="en-US" sz="2582">
                <a:solidFill>
                  <a:srgbClr val="000000"/>
                </a:solidFill>
                <a:latin typeface="Quicksand"/>
                <a:ea typeface="Quicksand"/>
                <a:cs typeface="Quicksand"/>
                <a:sym typeface="Quicksand"/>
              </a:rPr>
              <a:t>REPONDRE À </a:t>
            </a:r>
            <a:r>
              <a:rPr lang="en-US" sz="2582" b="1">
                <a:solidFill>
                  <a:srgbClr val="06849A"/>
                </a:solidFill>
                <a:latin typeface="Quicksand Bold"/>
                <a:ea typeface="Quicksand Bold"/>
                <a:cs typeface="Quicksand Bold"/>
                <a:sym typeface="Quicksand Bold"/>
              </a:rPr>
              <a:t>NOTRE QUESTIONNAIRE.</a:t>
            </a:r>
            <a:r>
              <a:rPr lang="en-US" sz="2582">
                <a:solidFill>
                  <a:srgbClr val="000000"/>
                </a:solidFill>
                <a:latin typeface="Quicksand"/>
                <a:ea typeface="Quicksand"/>
                <a:cs typeface="Quicksand"/>
                <a:sym typeface="Quicksand"/>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NOTIONS DE BASE</a:t>
            </a:r>
          </a:p>
        </p:txBody>
      </p:sp>
      <p:sp>
        <p:nvSpPr>
          <p:cNvPr id="6" name="TextBox 6"/>
          <p:cNvSpPr txBox="1"/>
          <p:nvPr/>
        </p:nvSpPr>
        <p:spPr>
          <a:xfrm>
            <a:off x="2379056" y="2511175"/>
            <a:ext cx="13914402" cy="6168369"/>
          </a:xfrm>
          <a:prstGeom prst="rect">
            <a:avLst/>
          </a:prstGeom>
        </p:spPr>
        <p:txBody>
          <a:bodyPr lIns="0" tIns="0" rIns="0" bIns="0" rtlCol="0" anchor="t">
            <a:spAutoFit/>
          </a:bodyPr>
          <a:lstStyle/>
          <a:p>
            <a:pPr algn="l">
              <a:lnSpc>
                <a:spcPts val="612"/>
              </a:lnSpc>
            </a:pPr>
            <a:endParaRPr/>
          </a:p>
          <a:p>
            <a:pPr marL="707707" lvl="1" indent="-353854" algn="l">
              <a:lnSpc>
                <a:spcPts val="6129"/>
              </a:lnSpc>
              <a:buFont typeface="Arial"/>
              <a:buChar char="•"/>
            </a:pPr>
            <a:r>
              <a:rPr lang="en-US" sz="3277" u="none" strike="noStrike">
                <a:solidFill>
                  <a:srgbClr val="000000"/>
                </a:solidFill>
                <a:latin typeface="Raleway"/>
                <a:ea typeface="Raleway"/>
                <a:cs typeface="Raleway"/>
                <a:sym typeface="Raleway"/>
              </a:rPr>
              <a:t>On ne vient jamais à l’infirmerie “par hasard”, tout comme un arret n’est jamais “pour rien”</a:t>
            </a:r>
          </a:p>
          <a:p>
            <a:pPr marL="1415414" lvl="2" indent="-471805" algn="l">
              <a:lnSpc>
                <a:spcPts val="6129"/>
              </a:lnSpc>
              <a:buFont typeface="Arial"/>
              <a:buChar char="⚬"/>
            </a:pPr>
            <a:r>
              <a:rPr lang="en-US" sz="3277" u="none" strike="noStrike">
                <a:solidFill>
                  <a:srgbClr val="000000"/>
                </a:solidFill>
                <a:latin typeface="Raleway"/>
                <a:ea typeface="Raleway"/>
                <a:cs typeface="Raleway"/>
                <a:sym typeface="Raleway"/>
              </a:rPr>
              <a:t>C’est une </a:t>
            </a:r>
            <a:r>
              <a:rPr lang="en-US" sz="3277" b="1" u="none" strike="noStrike">
                <a:solidFill>
                  <a:srgbClr val="000000"/>
                </a:solidFill>
                <a:latin typeface="Raleway Bold"/>
                <a:ea typeface="Raleway Bold"/>
                <a:cs typeface="Raleway Bold"/>
                <a:sym typeface="Raleway Bold"/>
              </a:rPr>
              <a:t>manifestation</a:t>
            </a:r>
            <a:r>
              <a:rPr lang="en-US" sz="3277" u="none" strike="noStrike">
                <a:solidFill>
                  <a:srgbClr val="000000"/>
                </a:solidFill>
                <a:latin typeface="Raleway"/>
                <a:ea typeface="Raleway"/>
                <a:cs typeface="Raleway"/>
                <a:sym typeface="Raleway"/>
              </a:rPr>
              <a:t> de l’atteinte de la santé physique, mentale et / ou sociale de la personne.</a:t>
            </a:r>
          </a:p>
          <a:p>
            <a:pPr marL="1415414" lvl="2" indent="-471805" algn="l">
              <a:lnSpc>
                <a:spcPts val="6129"/>
              </a:lnSpc>
              <a:buFont typeface="Arial"/>
              <a:buChar char="⚬"/>
            </a:pPr>
            <a:r>
              <a:rPr lang="en-US" sz="3277" u="none" strike="noStrike">
                <a:solidFill>
                  <a:srgbClr val="000000"/>
                </a:solidFill>
                <a:latin typeface="Raleway"/>
                <a:ea typeface="Raleway"/>
                <a:cs typeface="Raleway"/>
                <a:sym typeface="Raleway"/>
              </a:rPr>
              <a:t>Elle </a:t>
            </a:r>
            <a:r>
              <a:rPr lang="en-US" sz="3277" u="sng" strike="noStrike">
                <a:solidFill>
                  <a:srgbClr val="000000"/>
                </a:solidFill>
                <a:latin typeface="Raleway"/>
                <a:ea typeface="Raleway"/>
                <a:cs typeface="Raleway"/>
                <a:sym typeface="Raleway"/>
              </a:rPr>
              <a:t>peut</a:t>
            </a:r>
            <a:r>
              <a:rPr lang="en-US" sz="3277" u="none" strike="noStrike">
                <a:solidFill>
                  <a:srgbClr val="000000"/>
                </a:solidFill>
                <a:latin typeface="Raleway"/>
                <a:ea typeface="Raleway"/>
                <a:cs typeface="Raleway"/>
                <a:sym typeface="Raleway"/>
              </a:rPr>
              <a:t> être en lien avec l’exposition (expert : médecin du travail / sécurité sociale)</a:t>
            </a:r>
          </a:p>
          <a:p>
            <a:pPr marL="707707" lvl="1" indent="-353854" algn="l">
              <a:lnSpc>
                <a:spcPts val="6129"/>
              </a:lnSpc>
              <a:buFont typeface="Arial"/>
              <a:buChar char="•"/>
            </a:pPr>
            <a:r>
              <a:rPr lang="en-US" sz="3277" u="none" strike="noStrike">
                <a:solidFill>
                  <a:srgbClr val="000000"/>
                </a:solidFill>
                <a:latin typeface="Raleway"/>
                <a:ea typeface="Raleway"/>
                <a:cs typeface="Raleway"/>
                <a:sym typeface="Raleway"/>
              </a:rPr>
              <a:t>L’organisation </a:t>
            </a:r>
            <a:r>
              <a:rPr lang="en-US" sz="3277" b="1" u="sng" strike="noStrike">
                <a:solidFill>
                  <a:srgbClr val="000000"/>
                </a:solidFill>
                <a:latin typeface="Raleway Bold"/>
                <a:ea typeface="Raleway Bold"/>
                <a:cs typeface="Raleway Bold"/>
                <a:sym typeface="Raleway Bold"/>
              </a:rPr>
              <a:t>doit savoir</a:t>
            </a:r>
            <a:r>
              <a:rPr lang="en-US" sz="3277" u="none" strike="noStrike">
                <a:solidFill>
                  <a:srgbClr val="000000"/>
                </a:solidFill>
                <a:latin typeface="Raleway"/>
                <a:ea typeface="Raleway"/>
                <a:cs typeface="Raleway"/>
                <a:sym typeface="Raleway"/>
              </a:rPr>
              <a:t> qui et à quoi elle expose (DUERP et ses annexes), parce qu’elle en est responsable (Code du travail).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3734997"/>
            <a:ext cx="9761676" cy="1312055"/>
          </a:xfrm>
          <a:prstGeom prst="rect">
            <a:avLst/>
          </a:prstGeom>
        </p:spPr>
        <p:txBody>
          <a:bodyPr lIns="0" tIns="0" rIns="0" bIns="0" rtlCol="0" anchor="t">
            <a:spAutoFit/>
          </a:bodyPr>
          <a:lstStyle/>
          <a:p>
            <a:pPr algn="ctr">
              <a:lnSpc>
                <a:spcPts val="10631"/>
              </a:lnSpc>
            </a:pPr>
            <a:r>
              <a:rPr lang="en-US" sz="7594">
                <a:solidFill>
                  <a:srgbClr val="000000"/>
                </a:solidFill>
                <a:latin typeface="More Sugar"/>
                <a:ea typeface="More Sugar"/>
                <a:cs typeface="More Sugar"/>
                <a:sym typeface="More Sugar"/>
              </a:rPr>
              <a:t>“TOC TOC”</a:t>
            </a:r>
          </a:p>
        </p:txBody>
      </p:sp>
      <p:sp>
        <p:nvSpPr>
          <p:cNvPr id="6" name="Freeform 6"/>
          <p:cNvSpPr/>
          <p:nvPr/>
        </p:nvSpPr>
        <p:spPr>
          <a:xfrm>
            <a:off x="0" y="8879675"/>
            <a:ext cx="2236277" cy="7485448"/>
          </a:xfrm>
          <a:custGeom>
            <a:avLst/>
            <a:gdLst/>
            <a:ahLst/>
            <a:cxnLst/>
            <a:rect l="l" t="t" r="r" b="b"/>
            <a:pathLst>
              <a:path w="2236277" h="7485448">
                <a:moveTo>
                  <a:pt x="0" y="0"/>
                </a:moveTo>
                <a:lnTo>
                  <a:pt x="2236277" y="0"/>
                </a:lnTo>
                <a:lnTo>
                  <a:pt x="2236277" y="7485448"/>
                </a:lnTo>
                <a:lnTo>
                  <a:pt x="0" y="7485448"/>
                </a:lnTo>
                <a:lnTo>
                  <a:pt x="0" y="0"/>
                </a:lnTo>
                <a:close/>
              </a:path>
            </a:pathLst>
          </a:custGeom>
          <a:blipFill>
            <a:blip r:embed="rId6"/>
            <a:stretch>
              <a:fillRect/>
            </a:stretch>
          </a:blipFill>
        </p:spPr>
        <p:txBody>
          <a:bodyPr/>
          <a:lstStyle/>
          <a:p>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rot="-1001314">
            <a:off x="9772534" y="3690614"/>
            <a:ext cx="2851603" cy="1076480"/>
          </a:xfrm>
          <a:custGeom>
            <a:avLst/>
            <a:gdLst/>
            <a:ahLst/>
            <a:cxnLst/>
            <a:rect l="l" t="t" r="r" b="b"/>
            <a:pathLst>
              <a:path w="2851603" h="1076480">
                <a:moveTo>
                  <a:pt x="0" y="0"/>
                </a:moveTo>
                <a:lnTo>
                  <a:pt x="2851602" y="0"/>
                </a:lnTo>
                <a:lnTo>
                  <a:pt x="2851602" y="1076480"/>
                </a:lnTo>
                <a:lnTo>
                  <a:pt x="0" y="10764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5" name="TextBox 5"/>
          <p:cNvSpPr txBox="1"/>
          <p:nvPr/>
        </p:nvSpPr>
        <p:spPr>
          <a:xfrm>
            <a:off x="1813975" y="4257429"/>
            <a:ext cx="9988473" cy="3676133"/>
          </a:xfrm>
          <a:prstGeom prst="rect">
            <a:avLst/>
          </a:prstGeom>
        </p:spPr>
        <p:txBody>
          <a:bodyPr lIns="0" tIns="0" rIns="0" bIns="0" rtlCol="0" anchor="t">
            <a:spAutoFit/>
          </a:bodyPr>
          <a:lstStyle/>
          <a:p>
            <a:pPr marL="0" lvl="0" indent="0" algn="l">
              <a:lnSpc>
                <a:spcPts val="14452"/>
              </a:lnSpc>
            </a:pPr>
            <a:r>
              <a:rPr lang="en-US" sz="12352" b="1">
                <a:solidFill>
                  <a:srgbClr val="000000"/>
                </a:solidFill>
                <a:latin typeface="Raleway Bold"/>
                <a:ea typeface="Raleway Bold"/>
                <a:cs typeface="Raleway Bold"/>
                <a:sym typeface="Raleway Bold"/>
              </a:rPr>
              <a:t>Jean Paul MALODOS</a:t>
            </a:r>
          </a:p>
        </p:txBody>
      </p:sp>
      <p:sp>
        <p:nvSpPr>
          <p:cNvPr id="6" name="Freeform 6"/>
          <p:cNvSpPr/>
          <p:nvPr/>
        </p:nvSpPr>
        <p:spPr>
          <a:xfrm>
            <a:off x="13597598" y="2801552"/>
            <a:ext cx="2236277" cy="7485448"/>
          </a:xfrm>
          <a:custGeom>
            <a:avLst/>
            <a:gdLst/>
            <a:ahLst/>
            <a:cxnLst/>
            <a:rect l="l" t="t" r="r" b="b"/>
            <a:pathLst>
              <a:path w="2236277" h="7485448">
                <a:moveTo>
                  <a:pt x="0" y="0"/>
                </a:moveTo>
                <a:lnTo>
                  <a:pt x="2236277" y="0"/>
                </a:lnTo>
                <a:lnTo>
                  <a:pt x="2236277" y="7485448"/>
                </a:lnTo>
                <a:lnTo>
                  <a:pt x="0" y="7485448"/>
                </a:lnTo>
                <a:lnTo>
                  <a:pt x="0" y="0"/>
                </a:lnTo>
                <a:close/>
              </a:path>
            </a:pathLst>
          </a:custGeom>
          <a:blipFill>
            <a:blip r:embed="rId8"/>
            <a:stretch>
              <a:fillRect/>
            </a:stretch>
          </a:blipFill>
        </p:spPr>
        <p:txBody>
          <a:bodyPr/>
          <a:lstStyle/>
          <a:p>
            <a:endParaRPr lang="fr-FR"/>
          </a:p>
        </p:txBody>
      </p:sp>
      <p:sp>
        <p:nvSpPr>
          <p:cNvPr id="7" name="TextBox 7"/>
          <p:cNvSpPr txBox="1"/>
          <p:nvPr/>
        </p:nvSpPr>
        <p:spPr>
          <a:xfrm>
            <a:off x="4729516" y="593919"/>
            <a:ext cx="9121364"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AMÉNAGEMENT N°1</a:t>
            </a:r>
          </a:p>
        </p:txBody>
      </p:sp>
      <p:sp>
        <p:nvSpPr>
          <p:cNvPr id="8" name="TextBox 8"/>
          <p:cNvSpPr txBox="1"/>
          <p:nvPr/>
        </p:nvSpPr>
        <p:spPr>
          <a:xfrm>
            <a:off x="14897487" y="2062493"/>
            <a:ext cx="3021994" cy="1108710"/>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OULA ÇA EN FAIT DES INFIRMIER.ES LÀ D’DANS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5245732" y="3689943"/>
            <a:ext cx="1889780" cy="6729188"/>
          </a:xfrm>
          <a:custGeom>
            <a:avLst/>
            <a:gdLst/>
            <a:ahLst/>
            <a:cxnLst/>
            <a:rect l="l" t="t" r="r" b="b"/>
            <a:pathLst>
              <a:path w="1889780" h="6729188">
                <a:moveTo>
                  <a:pt x="0" y="0"/>
                </a:moveTo>
                <a:lnTo>
                  <a:pt x="1889780" y="0"/>
                </a:lnTo>
                <a:lnTo>
                  <a:pt x="1889780" y="6729187"/>
                </a:lnTo>
                <a:lnTo>
                  <a:pt x="0" y="6729187"/>
                </a:lnTo>
                <a:lnTo>
                  <a:pt x="0" y="0"/>
                </a:lnTo>
                <a:close/>
              </a:path>
            </a:pathLst>
          </a:custGeom>
          <a:blipFill>
            <a:blip r:embed="rId6"/>
            <a:stretch>
              <a:fillRect/>
            </a:stretch>
          </a:blipFill>
        </p:spPr>
        <p:txBody>
          <a:bodyPr/>
          <a:lstStyle/>
          <a:p>
            <a:endParaRPr lang="fr-FR"/>
          </a:p>
        </p:txBody>
      </p:sp>
      <p:sp>
        <p:nvSpPr>
          <p:cNvPr id="5" name="Freeform 5"/>
          <p:cNvSpPr/>
          <p:nvPr/>
        </p:nvSpPr>
        <p:spPr>
          <a:xfrm>
            <a:off x="3891064" y="-8154241"/>
            <a:ext cx="10505872" cy="8229600"/>
          </a:xfrm>
          <a:custGeom>
            <a:avLst/>
            <a:gdLst/>
            <a:ahLst/>
            <a:cxnLst/>
            <a:rect l="l" t="t" r="r" b="b"/>
            <a:pathLst>
              <a:path w="10505872" h="8229600">
                <a:moveTo>
                  <a:pt x="0" y="0"/>
                </a:moveTo>
                <a:lnTo>
                  <a:pt x="10505872" y="0"/>
                </a:lnTo>
                <a:lnTo>
                  <a:pt x="10505872" y="8229600"/>
                </a:lnTo>
                <a:lnTo>
                  <a:pt x="0" y="8229600"/>
                </a:lnTo>
                <a:lnTo>
                  <a:pt x="0" y="0"/>
                </a:lnTo>
                <a:close/>
              </a:path>
            </a:pathLst>
          </a:custGeom>
          <a:blipFill>
            <a:blip r:embed="rId7"/>
            <a:stretch>
              <a:fillRect/>
            </a:stretch>
          </a:blipFill>
        </p:spPr>
        <p:txBody>
          <a:bodyPr/>
          <a:lstStyle/>
          <a:p>
            <a:endParaRPr lang="fr-FR"/>
          </a:p>
        </p:txBody>
      </p:sp>
      <p:grpSp>
        <p:nvGrpSpPr>
          <p:cNvPr id="6" name="Group 6"/>
          <p:cNvGrpSpPr/>
          <p:nvPr/>
        </p:nvGrpSpPr>
        <p:grpSpPr>
          <a:xfrm>
            <a:off x="279710" y="7470650"/>
            <a:ext cx="4009941" cy="3575300"/>
            <a:chOff x="0" y="0"/>
            <a:chExt cx="5346588" cy="4767067"/>
          </a:xfrm>
        </p:grpSpPr>
        <p:sp>
          <p:nvSpPr>
            <p:cNvPr id="7" name="Freeform 7"/>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8"/>
              <a:stretch>
                <a:fillRect/>
              </a:stretch>
            </a:blipFill>
          </p:spPr>
          <p:txBody>
            <a:bodyPr/>
            <a:lstStyle/>
            <a:p>
              <a:endParaRPr lang="fr-FR"/>
            </a:p>
          </p:txBody>
        </p:sp>
        <p:sp>
          <p:nvSpPr>
            <p:cNvPr id="8" name="Freeform 8"/>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9"/>
              <a:stretch>
                <a:fillRect/>
              </a:stretch>
            </a:blipFill>
          </p:spPr>
          <p:txBody>
            <a:bodyPr/>
            <a:lstStyle/>
            <a:p>
              <a:endParaRPr lang="fr-FR"/>
            </a:p>
          </p:txBody>
        </p:sp>
      </p:grpSp>
      <p:sp>
        <p:nvSpPr>
          <p:cNvPr id="9" name="TextBox 9"/>
          <p:cNvSpPr txBox="1"/>
          <p:nvPr/>
        </p:nvSpPr>
        <p:spPr>
          <a:xfrm>
            <a:off x="4174978" y="2314454"/>
            <a:ext cx="9938044" cy="6854069"/>
          </a:xfrm>
          <a:prstGeom prst="rect">
            <a:avLst/>
          </a:prstGeom>
        </p:spPr>
        <p:txBody>
          <a:bodyPr lIns="0" tIns="0" rIns="0" bIns="0" rtlCol="0" anchor="t">
            <a:spAutoFit/>
          </a:bodyPr>
          <a:lstStyle/>
          <a:p>
            <a:pPr marL="0" lvl="0" indent="0" algn="ctr">
              <a:lnSpc>
                <a:spcPts val="7831"/>
              </a:lnSpc>
              <a:spcBef>
                <a:spcPct val="0"/>
              </a:spcBef>
            </a:pPr>
            <a:r>
              <a:rPr lang="en-US" sz="4187">
                <a:solidFill>
                  <a:srgbClr val="000000"/>
                </a:solidFill>
                <a:latin typeface="More Sugar"/>
                <a:ea typeface="More Sugar"/>
                <a:cs typeface="More Sugar"/>
                <a:sym typeface="More Sugar"/>
              </a:rPr>
              <a:t>“ </a:t>
            </a:r>
            <a:r>
              <a:rPr lang="en-US" sz="4187" u="none" strike="noStrike">
                <a:solidFill>
                  <a:srgbClr val="000000"/>
                </a:solidFill>
                <a:latin typeface="More Sugar"/>
                <a:ea typeface="More Sugar"/>
                <a:cs typeface="More Sugar"/>
                <a:sym typeface="More Sugar"/>
              </a:rPr>
              <a:t>J’ai essayé de tenir, mais cette douleur </a:t>
            </a:r>
          </a:p>
          <a:p>
            <a:pPr marL="0" lvl="0" indent="0" algn="ctr">
              <a:lnSpc>
                <a:spcPts val="7831"/>
              </a:lnSpc>
              <a:spcBef>
                <a:spcPct val="0"/>
              </a:spcBef>
            </a:pPr>
            <a:r>
              <a:rPr lang="en-US" sz="4187" u="none" strike="noStrike">
                <a:solidFill>
                  <a:srgbClr val="000000"/>
                </a:solidFill>
                <a:latin typeface="More Sugar"/>
                <a:ea typeface="More Sugar"/>
                <a:cs typeface="More Sugar"/>
                <a:sym typeface="More Sugar"/>
              </a:rPr>
              <a:t>au dos ne me lâche plus… </a:t>
            </a:r>
          </a:p>
          <a:p>
            <a:pPr marL="0" lvl="0" indent="0" algn="ctr">
              <a:lnSpc>
                <a:spcPts val="7831"/>
              </a:lnSpc>
              <a:spcBef>
                <a:spcPct val="0"/>
              </a:spcBef>
            </a:pPr>
            <a:r>
              <a:rPr lang="en-US" sz="4187" u="none" strike="noStrike">
                <a:solidFill>
                  <a:srgbClr val="000000"/>
                </a:solidFill>
                <a:latin typeface="More Sugar"/>
                <a:ea typeface="More Sugar"/>
                <a:cs typeface="More Sugar"/>
                <a:sym typeface="More Sugar"/>
              </a:rPr>
              <a:t>chaque mouvement me tire, j’ai mal quand je me réveille </a:t>
            </a:r>
          </a:p>
          <a:p>
            <a:pPr marL="0" lvl="0" indent="0" algn="ctr">
              <a:lnSpc>
                <a:spcPts val="7831"/>
              </a:lnSpc>
              <a:spcBef>
                <a:spcPct val="0"/>
              </a:spcBef>
            </a:pPr>
            <a:r>
              <a:rPr lang="en-US" sz="4187" u="none" strike="noStrike">
                <a:solidFill>
                  <a:srgbClr val="000000"/>
                </a:solidFill>
                <a:latin typeface="More Sugar"/>
                <a:ea typeface="More Sugar"/>
                <a:cs typeface="More Sugar"/>
                <a:sym typeface="More Sugar"/>
              </a:rPr>
              <a:t>et j’ai peur de ne plus réussir </a:t>
            </a:r>
          </a:p>
          <a:p>
            <a:pPr marL="0" lvl="0" indent="0" algn="ctr">
              <a:lnSpc>
                <a:spcPts val="7831"/>
              </a:lnSpc>
              <a:spcBef>
                <a:spcPct val="0"/>
              </a:spcBef>
            </a:pPr>
            <a:r>
              <a:rPr lang="en-US" sz="4187" u="none" strike="noStrike">
                <a:solidFill>
                  <a:srgbClr val="000000"/>
                </a:solidFill>
                <a:latin typeface="More Sugar"/>
                <a:ea typeface="More Sugar"/>
                <a:cs typeface="More Sugar"/>
                <a:sym typeface="More Sugar"/>
              </a:rPr>
              <a:t>à suivre le rythme.</a:t>
            </a:r>
          </a:p>
          <a:p>
            <a:pPr marL="0" lvl="0" indent="0" algn="ctr">
              <a:lnSpc>
                <a:spcPts val="7831"/>
              </a:lnSpc>
              <a:spcBef>
                <a:spcPct val="0"/>
              </a:spcBef>
            </a:pPr>
            <a:r>
              <a:rPr lang="en-US" sz="4187" u="none" strike="noStrike">
                <a:solidFill>
                  <a:srgbClr val="000000"/>
                </a:solidFill>
                <a:latin typeface="More Sugar"/>
                <a:ea typeface="More Sugar"/>
                <a:cs typeface="More Sugar"/>
                <a:sym typeface="More Sugar"/>
              </a:rPr>
              <a:t>Je dois me mettre en arret...“</a:t>
            </a:r>
          </a:p>
        </p:txBody>
      </p:sp>
      <p:sp>
        <p:nvSpPr>
          <p:cNvPr id="10" name="Freeform 10"/>
          <p:cNvSpPr/>
          <p:nvPr/>
        </p:nvSpPr>
        <p:spPr>
          <a:xfrm rot="5034689">
            <a:off x="16980277" y="6649833"/>
            <a:ext cx="1247641" cy="809407"/>
          </a:xfrm>
          <a:custGeom>
            <a:avLst/>
            <a:gdLst/>
            <a:ahLst/>
            <a:cxnLst/>
            <a:rect l="l" t="t" r="r" b="b"/>
            <a:pathLst>
              <a:path w="1247641" h="809407">
                <a:moveTo>
                  <a:pt x="0" y="0"/>
                </a:moveTo>
                <a:lnTo>
                  <a:pt x="1247642" y="0"/>
                </a:lnTo>
                <a:lnTo>
                  <a:pt x="1247642" y="809407"/>
                </a:lnTo>
                <a:lnTo>
                  <a:pt x="0" y="80940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a:p>
        </p:txBody>
      </p:sp>
      <p:sp>
        <p:nvSpPr>
          <p:cNvPr id="11" name="TextBox 11"/>
          <p:cNvSpPr txBox="1"/>
          <p:nvPr/>
        </p:nvSpPr>
        <p:spPr>
          <a:xfrm>
            <a:off x="4022205" y="142034"/>
            <a:ext cx="10205489"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JEAN PAUL MALODOS</a:t>
            </a:r>
          </a:p>
        </p:txBody>
      </p:sp>
      <p:sp>
        <p:nvSpPr>
          <p:cNvPr id="12" name="TextBox 12"/>
          <p:cNvSpPr txBox="1"/>
          <p:nvPr/>
        </p:nvSpPr>
        <p:spPr>
          <a:xfrm>
            <a:off x="5073854" y="1600570"/>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212322</a:t>
            </a:r>
          </a:p>
        </p:txBody>
      </p:sp>
      <p:sp>
        <p:nvSpPr>
          <p:cNvPr id="13" name="TextBox 13"/>
          <p:cNvSpPr txBox="1"/>
          <p:nvPr/>
        </p:nvSpPr>
        <p:spPr>
          <a:xfrm>
            <a:off x="15965855" y="3821027"/>
            <a:ext cx="2586889" cy="365804"/>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AIE !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1463201" y="2131453"/>
            <a:ext cx="12010860" cy="7657016"/>
          </a:xfrm>
          <a:prstGeom prst="rect">
            <a:avLst/>
          </a:prstGeom>
        </p:spPr>
        <p:txBody>
          <a:bodyPr lIns="0" tIns="0" rIns="0" bIns="0" rtlCol="0" anchor="t">
            <a:spAutoFit/>
          </a:bodyPr>
          <a:lstStyle/>
          <a:p>
            <a:pPr marL="703619" lvl="1" indent="-351810" algn="l">
              <a:lnSpc>
                <a:spcPts val="6094"/>
              </a:lnSpc>
              <a:buFont typeface="Arial"/>
              <a:buChar char="•"/>
            </a:pPr>
            <a:r>
              <a:rPr lang="en-US" sz="3259">
                <a:solidFill>
                  <a:srgbClr val="000000"/>
                </a:solidFill>
                <a:latin typeface="Raleway"/>
                <a:ea typeface="Raleway"/>
                <a:cs typeface="Raleway"/>
                <a:sym typeface="Raleway"/>
              </a:rPr>
              <a:t>40 ans​</a:t>
            </a:r>
          </a:p>
          <a:p>
            <a:pPr marL="703619" lvl="1" indent="-351810" algn="l">
              <a:lnSpc>
                <a:spcPts val="6094"/>
              </a:lnSpc>
              <a:buFont typeface="Arial"/>
              <a:buChar char="•"/>
            </a:pPr>
            <a:r>
              <a:rPr lang="en-US" sz="3259">
                <a:solidFill>
                  <a:srgbClr val="000000"/>
                </a:solidFill>
                <a:latin typeface="Raleway"/>
                <a:ea typeface="Raleway"/>
                <a:cs typeface="Raleway"/>
                <a:sym typeface="Raleway"/>
              </a:rPr>
              <a:t>12 ans d'ancienneté​</a:t>
            </a:r>
          </a:p>
          <a:p>
            <a:pPr marL="703619" lvl="1" indent="-351810" algn="l">
              <a:lnSpc>
                <a:spcPts val="6094"/>
              </a:lnSpc>
              <a:buFont typeface="Arial"/>
              <a:buChar char="•"/>
            </a:pPr>
            <a:r>
              <a:rPr lang="en-US" sz="3259">
                <a:solidFill>
                  <a:srgbClr val="000000"/>
                </a:solidFill>
                <a:latin typeface="Raleway"/>
                <a:ea typeface="Raleway"/>
                <a:cs typeface="Raleway"/>
                <a:sym typeface="Raleway"/>
              </a:rPr>
              <a:t>A fait divers travaux agricoles et des postes d'ajusteur monteur dans l'industrie aéronautique auparavant.​</a:t>
            </a:r>
          </a:p>
          <a:p>
            <a:pPr marL="703619" lvl="1" indent="-351810" algn="l">
              <a:lnSpc>
                <a:spcPts val="6094"/>
              </a:lnSpc>
              <a:buFont typeface="Arial"/>
              <a:buChar char="•"/>
            </a:pPr>
            <a:r>
              <a:rPr lang="en-US" sz="3259">
                <a:solidFill>
                  <a:srgbClr val="000000"/>
                </a:solidFill>
                <a:latin typeface="Raleway"/>
                <a:ea typeface="Raleway"/>
                <a:cs typeface="Raleway"/>
                <a:sym typeface="Raleway"/>
              </a:rPr>
              <a:t>Poste actuel : ​</a:t>
            </a:r>
            <a:r>
              <a:rPr lang="en-US" sz="3259" b="1">
                <a:solidFill>
                  <a:srgbClr val="000000"/>
                </a:solidFill>
                <a:latin typeface="Raleway Bold"/>
                <a:ea typeface="Raleway Bold"/>
                <a:cs typeface="Raleway Bold"/>
                <a:sym typeface="Raleway Bold"/>
              </a:rPr>
              <a:t>Opérateur logistique</a:t>
            </a:r>
            <a:r>
              <a:rPr lang="en-US" sz="3259">
                <a:solidFill>
                  <a:srgbClr val="000000"/>
                </a:solidFill>
                <a:latin typeface="Raleway"/>
                <a:ea typeface="Raleway"/>
                <a:cs typeface="Raleway"/>
                <a:sym typeface="Raleway"/>
              </a:rPr>
              <a:t> (met en colis, achemine des palettes de colis vers l'expédition, décharge des camions)​</a:t>
            </a:r>
          </a:p>
          <a:p>
            <a:pPr marL="703619" lvl="1" indent="-351810" algn="l">
              <a:lnSpc>
                <a:spcPts val="6094"/>
              </a:lnSpc>
              <a:buFont typeface="Arial"/>
              <a:buChar char="•"/>
            </a:pPr>
            <a:r>
              <a:rPr lang="en-US" sz="3259">
                <a:solidFill>
                  <a:srgbClr val="000000"/>
                </a:solidFill>
                <a:latin typeface="Raleway"/>
                <a:ea typeface="Raleway"/>
                <a:cs typeface="Raleway"/>
                <a:sym typeface="Raleway"/>
              </a:rPr>
              <a:t>Habilité Pontier, chariot élévateur &amp; CACES​</a:t>
            </a:r>
          </a:p>
          <a:p>
            <a:pPr marL="703619" lvl="1" indent="-351810" algn="l">
              <a:lnSpc>
                <a:spcPts val="6094"/>
              </a:lnSpc>
              <a:buFont typeface="Arial"/>
              <a:buChar char="•"/>
            </a:pPr>
            <a:r>
              <a:rPr lang="en-US" sz="3259">
                <a:solidFill>
                  <a:srgbClr val="000000"/>
                </a:solidFill>
                <a:latin typeface="Raleway"/>
                <a:ea typeface="Raleway"/>
                <a:cs typeface="Raleway"/>
                <a:sym typeface="Raleway"/>
              </a:rPr>
              <a:t>Travaille en journée</a:t>
            </a:r>
          </a:p>
          <a:p>
            <a:pPr marL="703619" lvl="1" indent="-351810" algn="l">
              <a:lnSpc>
                <a:spcPts val="6094"/>
              </a:lnSpc>
              <a:buFont typeface="Arial"/>
              <a:buChar char="•"/>
            </a:pPr>
            <a:r>
              <a:rPr lang="en-US" sz="3259">
                <a:solidFill>
                  <a:srgbClr val="000000"/>
                </a:solidFill>
                <a:latin typeface="Raleway"/>
                <a:ea typeface="Raleway"/>
                <a:cs typeface="Raleway"/>
                <a:sym typeface="Raleway"/>
              </a:rPr>
              <a:t>Sportif du passé</a:t>
            </a:r>
          </a:p>
        </p:txBody>
      </p:sp>
      <p:sp>
        <p:nvSpPr>
          <p:cNvPr id="5" name="Freeform 5"/>
          <p:cNvSpPr/>
          <p:nvPr/>
        </p:nvSpPr>
        <p:spPr>
          <a:xfrm>
            <a:off x="13730438" y="3997048"/>
            <a:ext cx="4172659" cy="6032760"/>
          </a:xfrm>
          <a:custGeom>
            <a:avLst/>
            <a:gdLst/>
            <a:ahLst/>
            <a:cxnLst/>
            <a:rect l="l" t="t" r="r" b="b"/>
            <a:pathLst>
              <a:path w="4172659" h="6032760">
                <a:moveTo>
                  <a:pt x="0" y="0"/>
                </a:moveTo>
                <a:lnTo>
                  <a:pt x="4172659" y="0"/>
                </a:lnTo>
                <a:lnTo>
                  <a:pt x="4172659" y="6032760"/>
                </a:lnTo>
                <a:lnTo>
                  <a:pt x="0" y="6032760"/>
                </a:lnTo>
                <a:lnTo>
                  <a:pt x="0" y="0"/>
                </a:lnTo>
                <a:close/>
              </a:path>
            </a:pathLst>
          </a:custGeom>
          <a:blipFill>
            <a:blip r:embed="rId6"/>
            <a:stretch>
              <a:fillRect/>
            </a:stretch>
          </a:blipFill>
        </p:spPr>
        <p:txBody>
          <a:bodyPr/>
          <a:lstStyle/>
          <a:p>
            <a:endParaRPr lang="fr-FR"/>
          </a:p>
        </p:txBody>
      </p:sp>
      <p:sp>
        <p:nvSpPr>
          <p:cNvPr id="6" name="TextBox 6"/>
          <p:cNvSpPr txBox="1"/>
          <p:nvPr/>
        </p:nvSpPr>
        <p:spPr>
          <a:xfrm>
            <a:off x="4022205" y="142034"/>
            <a:ext cx="10205489"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JEAN PAUL MALODOS</a:t>
            </a:r>
          </a:p>
        </p:txBody>
      </p:sp>
      <p:sp>
        <p:nvSpPr>
          <p:cNvPr id="7" name="TextBox 7"/>
          <p:cNvSpPr txBox="1"/>
          <p:nvPr/>
        </p:nvSpPr>
        <p:spPr>
          <a:xfrm>
            <a:off x="5073854" y="1600570"/>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212322</a:t>
            </a:r>
          </a:p>
        </p:txBody>
      </p:sp>
      <p:sp>
        <p:nvSpPr>
          <p:cNvPr id="8" name="TextBox 8"/>
          <p:cNvSpPr txBox="1"/>
          <p:nvPr/>
        </p:nvSpPr>
        <p:spPr>
          <a:xfrm>
            <a:off x="14881103" y="3032775"/>
            <a:ext cx="3021994" cy="737323"/>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C’EST PLUS LOURD QU’ON NE LE CROIT !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6807235" y="4254240"/>
            <a:ext cx="4172659" cy="6032760"/>
          </a:xfrm>
          <a:custGeom>
            <a:avLst/>
            <a:gdLst/>
            <a:ahLst/>
            <a:cxnLst/>
            <a:rect l="l" t="t" r="r" b="b"/>
            <a:pathLst>
              <a:path w="4172659" h="6032760">
                <a:moveTo>
                  <a:pt x="0" y="0"/>
                </a:moveTo>
                <a:lnTo>
                  <a:pt x="4172659" y="0"/>
                </a:lnTo>
                <a:lnTo>
                  <a:pt x="4172659" y="6032760"/>
                </a:lnTo>
                <a:lnTo>
                  <a:pt x="0" y="6032760"/>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041255" y="168194"/>
            <a:ext cx="10205489"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L’EXPOSITION ?</a:t>
            </a:r>
          </a:p>
        </p:txBody>
      </p:sp>
      <p:sp>
        <p:nvSpPr>
          <p:cNvPr id="6" name="TextBox 6"/>
          <p:cNvSpPr txBox="1"/>
          <p:nvPr/>
        </p:nvSpPr>
        <p:spPr>
          <a:xfrm>
            <a:off x="11524816" y="4278542"/>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Les 26 facteurs de RPS</a:t>
            </a:r>
          </a:p>
        </p:txBody>
      </p:sp>
      <p:sp>
        <p:nvSpPr>
          <p:cNvPr id="7" name="Freeform 7"/>
          <p:cNvSpPr/>
          <p:nvPr/>
        </p:nvSpPr>
        <p:spPr>
          <a:xfrm rot="-3309663" flipH="1">
            <a:off x="11448268" y="584498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8" name="TextBox 8"/>
          <p:cNvSpPr txBox="1"/>
          <p:nvPr/>
        </p:nvSpPr>
        <p:spPr>
          <a:xfrm>
            <a:off x="3044896" y="4602091"/>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Contraintes biomécaniques</a:t>
            </a:r>
          </a:p>
        </p:txBody>
      </p:sp>
      <p:sp>
        <p:nvSpPr>
          <p:cNvPr id="9" name="Freeform 9"/>
          <p:cNvSpPr/>
          <p:nvPr/>
        </p:nvSpPr>
        <p:spPr>
          <a:xfrm rot="-7813644" flipH="1" flipV="1">
            <a:off x="5593636" y="5731975"/>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0" name="TextBox 10"/>
          <p:cNvSpPr txBox="1"/>
          <p:nvPr/>
        </p:nvSpPr>
        <p:spPr>
          <a:xfrm>
            <a:off x="5419724" y="2982031"/>
            <a:ext cx="3120598" cy="4908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Horaires atypiques</a:t>
            </a:r>
          </a:p>
        </p:txBody>
      </p:sp>
      <p:sp>
        <p:nvSpPr>
          <p:cNvPr id="11" name="Freeform 11"/>
          <p:cNvSpPr/>
          <p:nvPr/>
        </p:nvSpPr>
        <p:spPr>
          <a:xfrm rot="-7813644" flipH="1" flipV="1">
            <a:off x="7022652" y="4128272"/>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2" name="TextBox 12"/>
          <p:cNvSpPr txBox="1"/>
          <p:nvPr/>
        </p:nvSpPr>
        <p:spPr>
          <a:xfrm>
            <a:off x="9715340" y="2016054"/>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individuels</a:t>
            </a:r>
          </a:p>
        </p:txBody>
      </p:sp>
      <p:sp>
        <p:nvSpPr>
          <p:cNvPr id="13" name="Freeform 13"/>
          <p:cNvSpPr/>
          <p:nvPr/>
        </p:nvSpPr>
        <p:spPr>
          <a:xfrm rot="-4843784" flipH="1">
            <a:off x="10370502" y="373613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4" name="TextBox 14"/>
          <p:cNvSpPr txBox="1"/>
          <p:nvPr/>
        </p:nvSpPr>
        <p:spPr>
          <a:xfrm>
            <a:off x="10942333" y="7046427"/>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de risques physiques</a:t>
            </a:r>
          </a:p>
        </p:txBody>
      </p:sp>
      <p:sp>
        <p:nvSpPr>
          <p:cNvPr id="15" name="Freeform 15"/>
          <p:cNvSpPr/>
          <p:nvPr/>
        </p:nvSpPr>
        <p:spPr>
          <a:xfrm rot="-2763796" flipH="1">
            <a:off x="10710346" y="8273305"/>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6" name="TextBox 16"/>
          <p:cNvSpPr txBox="1"/>
          <p:nvPr/>
        </p:nvSpPr>
        <p:spPr>
          <a:xfrm>
            <a:off x="3662542" y="564544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a:t>
            </a:r>
          </a:p>
        </p:txBody>
      </p:sp>
      <p:sp>
        <p:nvSpPr>
          <p:cNvPr id="17" name="TextBox 17"/>
          <p:cNvSpPr txBox="1"/>
          <p:nvPr/>
        </p:nvSpPr>
        <p:spPr>
          <a:xfrm>
            <a:off x="6037369" y="3649609"/>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a:t>
            </a:r>
          </a:p>
        </p:txBody>
      </p:sp>
      <p:sp>
        <p:nvSpPr>
          <p:cNvPr id="18" name="TextBox 18"/>
          <p:cNvSpPr txBox="1"/>
          <p:nvPr/>
        </p:nvSpPr>
        <p:spPr>
          <a:xfrm>
            <a:off x="9920621" y="3062358"/>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19" name="TextBox 19"/>
          <p:cNvSpPr txBox="1"/>
          <p:nvPr/>
        </p:nvSpPr>
        <p:spPr>
          <a:xfrm>
            <a:off x="11749617" y="5349977"/>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20" name="TextBox 20"/>
          <p:cNvSpPr txBox="1"/>
          <p:nvPr/>
        </p:nvSpPr>
        <p:spPr>
          <a:xfrm>
            <a:off x="11147615" y="8089732"/>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AT / TC</a:t>
            </a:r>
          </a:p>
        </p:txBody>
      </p:sp>
      <p:sp>
        <p:nvSpPr>
          <p:cNvPr id="21" name="TextBox 21"/>
          <p:cNvSpPr txBox="1"/>
          <p:nvPr/>
        </p:nvSpPr>
        <p:spPr>
          <a:xfrm>
            <a:off x="3398443" y="7160092"/>
            <a:ext cx="3120598"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Ambiance physique  de travail</a:t>
            </a:r>
          </a:p>
        </p:txBody>
      </p:sp>
      <p:sp>
        <p:nvSpPr>
          <p:cNvPr id="22" name="TextBox 22"/>
          <p:cNvSpPr txBox="1"/>
          <p:nvPr/>
        </p:nvSpPr>
        <p:spPr>
          <a:xfrm>
            <a:off x="4016088" y="869869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TC</a:t>
            </a:r>
          </a:p>
        </p:txBody>
      </p:sp>
      <p:sp>
        <p:nvSpPr>
          <p:cNvPr id="23" name="Freeform 23"/>
          <p:cNvSpPr/>
          <p:nvPr/>
        </p:nvSpPr>
        <p:spPr>
          <a:xfrm rot="-10029248" flipH="1" flipV="1">
            <a:off x="5783045" y="8347580"/>
            <a:ext cx="891957" cy="525444"/>
          </a:xfrm>
          <a:custGeom>
            <a:avLst/>
            <a:gdLst/>
            <a:ahLst/>
            <a:cxnLst/>
            <a:rect l="l" t="t" r="r" b="b"/>
            <a:pathLst>
              <a:path w="891957" h="525444">
                <a:moveTo>
                  <a:pt x="891957" y="525443"/>
                </a:moveTo>
                <a:lnTo>
                  <a:pt x="0" y="525443"/>
                </a:lnTo>
                <a:lnTo>
                  <a:pt x="0" y="0"/>
                </a:lnTo>
                <a:lnTo>
                  <a:pt x="891957" y="0"/>
                </a:lnTo>
                <a:lnTo>
                  <a:pt x="891957" y="525443"/>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24" name="TextBox 24"/>
          <p:cNvSpPr txBox="1"/>
          <p:nvPr/>
        </p:nvSpPr>
        <p:spPr>
          <a:xfrm>
            <a:off x="203865" y="9220200"/>
            <a:ext cx="2625750" cy="800100"/>
          </a:xfrm>
          <a:prstGeom prst="rect">
            <a:avLst/>
          </a:prstGeom>
        </p:spPr>
        <p:txBody>
          <a:bodyPr lIns="0" tIns="0" rIns="0" bIns="0" rtlCol="0" anchor="t">
            <a:spAutoFit/>
          </a:bodyPr>
          <a:lstStyle/>
          <a:p>
            <a:pPr algn="l">
              <a:lnSpc>
                <a:spcPts val="2100"/>
              </a:lnSpc>
              <a:spcBef>
                <a:spcPct val="0"/>
              </a:spcBef>
            </a:pPr>
            <a:r>
              <a:rPr lang="en-US" sz="1500">
                <a:solidFill>
                  <a:srgbClr val="F34336"/>
                </a:solidFill>
                <a:latin typeface="More Sugar"/>
                <a:ea typeface="More Sugar"/>
                <a:cs typeface="More Sugar"/>
                <a:sym typeface="More Sugar"/>
              </a:rPr>
              <a:t>TC : Troubles Chroniques (Cancers, Maladies Cardio, etc.)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888292" y="144978"/>
            <a:ext cx="1251141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INTERVENTION</a:t>
            </a:r>
          </a:p>
        </p:txBody>
      </p:sp>
      <p:sp>
        <p:nvSpPr>
          <p:cNvPr id="5" name="TextBox 5"/>
          <p:cNvSpPr txBox="1"/>
          <p:nvPr/>
        </p:nvSpPr>
        <p:spPr>
          <a:xfrm>
            <a:off x="2888292" y="4461820"/>
            <a:ext cx="12734472" cy="1933128"/>
          </a:xfrm>
          <a:prstGeom prst="rect">
            <a:avLst/>
          </a:prstGeom>
        </p:spPr>
        <p:txBody>
          <a:bodyPr lIns="0" tIns="0" rIns="0" bIns="0" rtlCol="0" anchor="t">
            <a:spAutoFit/>
          </a:bodyPr>
          <a:lstStyle/>
          <a:p>
            <a:pPr marL="919514" lvl="1" indent="-459757" algn="l">
              <a:lnSpc>
                <a:spcPts val="7964"/>
              </a:lnSpc>
              <a:buFont typeface="Arial"/>
              <a:buChar char="•"/>
            </a:pPr>
            <a:r>
              <a:rPr lang="en-US" sz="4258">
                <a:solidFill>
                  <a:srgbClr val="000000"/>
                </a:solidFill>
                <a:latin typeface="Raleway"/>
                <a:ea typeface="Raleway"/>
                <a:cs typeface="Raleway"/>
                <a:sym typeface="Raleway"/>
              </a:rPr>
              <a:t>Comment réagiriez-vous face à Jean Paul ?</a:t>
            </a:r>
          </a:p>
          <a:p>
            <a:pPr marL="919514" lvl="1" indent="-459757" algn="l">
              <a:lnSpc>
                <a:spcPts val="7964"/>
              </a:lnSpc>
              <a:buFont typeface="Arial"/>
              <a:buChar char="•"/>
            </a:pPr>
            <a:r>
              <a:rPr lang="en-US" sz="4258">
                <a:solidFill>
                  <a:srgbClr val="000000"/>
                </a:solidFill>
                <a:latin typeface="Raleway"/>
                <a:ea typeface="Raleway"/>
                <a:cs typeface="Raleway"/>
                <a:sym typeface="Raleway"/>
              </a:rPr>
              <a:t>Quel </a:t>
            </a:r>
            <a:r>
              <a:rPr lang="en-US" sz="4258" b="1">
                <a:solidFill>
                  <a:srgbClr val="000000"/>
                </a:solidFill>
                <a:latin typeface="Raleway Bold"/>
                <a:ea typeface="Raleway Bold"/>
                <a:cs typeface="Raleway Bold"/>
                <a:sym typeface="Raleway Bold"/>
              </a:rPr>
              <a:t>conseil</a:t>
            </a:r>
            <a:r>
              <a:rPr lang="en-US" sz="4258">
                <a:solidFill>
                  <a:srgbClr val="000000"/>
                </a:solidFill>
                <a:latin typeface="Raleway"/>
                <a:ea typeface="Raleway"/>
                <a:cs typeface="Raleway"/>
                <a:sym typeface="Raleway"/>
              </a:rPr>
              <a:t> à l’organisation ?</a:t>
            </a:r>
          </a:p>
        </p:txBody>
      </p:sp>
      <p:grpSp>
        <p:nvGrpSpPr>
          <p:cNvPr id="6" name="Group 6"/>
          <p:cNvGrpSpPr/>
          <p:nvPr/>
        </p:nvGrpSpPr>
        <p:grpSpPr>
          <a:xfrm>
            <a:off x="13214146" y="6894650"/>
            <a:ext cx="4009941" cy="3575300"/>
            <a:chOff x="0" y="0"/>
            <a:chExt cx="5346588" cy="4767067"/>
          </a:xfrm>
        </p:grpSpPr>
        <p:sp>
          <p:nvSpPr>
            <p:cNvPr id="7" name="Freeform 7"/>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6"/>
              <a:stretch>
                <a:fillRect/>
              </a:stretch>
            </a:blipFill>
          </p:spPr>
          <p:txBody>
            <a:bodyPr/>
            <a:lstStyle/>
            <a:p>
              <a:endParaRPr lang="fr-FR"/>
            </a:p>
          </p:txBody>
        </p:sp>
        <p:sp>
          <p:nvSpPr>
            <p:cNvPr id="8" name="Freeform 8"/>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7"/>
              <a:stretch>
                <a:fillRect/>
              </a:stretch>
            </a:blipFill>
          </p:spPr>
          <p:txBody>
            <a:bodyPr/>
            <a:lstStyle/>
            <a:p>
              <a:endParaRPr lang="fr-F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3734997"/>
            <a:ext cx="9761676" cy="2655080"/>
          </a:xfrm>
          <a:prstGeom prst="rect">
            <a:avLst/>
          </a:prstGeom>
        </p:spPr>
        <p:txBody>
          <a:bodyPr lIns="0" tIns="0" rIns="0" bIns="0" rtlCol="0" anchor="t">
            <a:spAutoFit/>
          </a:bodyPr>
          <a:lstStyle/>
          <a:p>
            <a:pPr algn="ctr">
              <a:lnSpc>
                <a:spcPts val="10631"/>
              </a:lnSpc>
            </a:pPr>
            <a:r>
              <a:rPr lang="en-US" sz="7594">
                <a:solidFill>
                  <a:srgbClr val="000000"/>
                </a:solidFill>
                <a:latin typeface="More Sugar"/>
                <a:ea typeface="More Sugar"/>
                <a:cs typeface="More Sugar"/>
                <a:sym typeface="More Sugar"/>
              </a:rPr>
              <a:t>“VOUS AVEZ DU DOLIPRANE ?”</a:t>
            </a:r>
          </a:p>
        </p:txBody>
      </p:sp>
      <p:sp>
        <p:nvSpPr>
          <p:cNvPr id="6" name="Freeform 6"/>
          <p:cNvSpPr/>
          <p:nvPr/>
        </p:nvSpPr>
        <p:spPr>
          <a:xfrm rot="-7611170">
            <a:off x="15652764" y="-2391790"/>
            <a:ext cx="4339111" cy="5351954"/>
          </a:xfrm>
          <a:custGeom>
            <a:avLst/>
            <a:gdLst/>
            <a:ahLst/>
            <a:cxnLst/>
            <a:rect l="l" t="t" r="r" b="b"/>
            <a:pathLst>
              <a:path w="4339111" h="5351954">
                <a:moveTo>
                  <a:pt x="0" y="0"/>
                </a:moveTo>
                <a:lnTo>
                  <a:pt x="4339111" y="0"/>
                </a:lnTo>
                <a:lnTo>
                  <a:pt x="4339111" y="5351954"/>
                </a:lnTo>
                <a:lnTo>
                  <a:pt x="0" y="5351954"/>
                </a:lnTo>
                <a:lnTo>
                  <a:pt x="0" y="0"/>
                </a:lnTo>
                <a:close/>
              </a:path>
            </a:pathLst>
          </a:custGeom>
          <a:blipFill>
            <a:blip r:embed="rId6"/>
            <a:stretch>
              <a:fillRect l="-34217" t="-10107" r="-1591"/>
            </a:stretch>
          </a:blipFill>
          <a:ln cap="sq">
            <a:noFill/>
            <a:prstDash val="solid"/>
            <a:miter/>
          </a:ln>
        </p:spPr>
        <p:txBody>
          <a:bodyPr/>
          <a:lstStyle/>
          <a:p>
            <a:endParaRPr 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rot="-1001314">
            <a:off x="10904767" y="4103241"/>
            <a:ext cx="2851603" cy="1076480"/>
          </a:xfrm>
          <a:custGeom>
            <a:avLst/>
            <a:gdLst/>
            <a:ahLst/>
            <a:cxnLst/>
            <a:rect l="l" t="t" r="r" b="b"/>
            <a:pathLst>
              <a:path w="2851603" h="1076480">
                <a:moveTo>
                  <a:pt x="0" y="0"/>
                </a:moveTo>
                <a:lnTo>
                  <a:pt x="2851602" y="0"/>
                </a:lnTo>
                <a:lnTo>
                  <a:pt x="2851602" y="1076480"/>
                </a:lnTo>
                <a:lnTo>
                  <a:pt x="0" y="10764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5" name="TextBox 5"/>
          <p:cNvSpPr txBox="1"/>
          <p:nvPr/>
        </p:nvSpPr>
        <p:spPr>
          <a:xfrm>
            <a:off x="1782940" y="4407923"/>
            <a:ext cx="13816207" cy="3232225"/>
          </a:xfrm>
          <a:prstGeom prst="rect">
            <a:avLst/>
          </a:prstGeom>
        </p:spPr>
        <p:txBody>
          <a:bodyPr lIns="0" tIns="0" rIns="0" bIns="0" rtlCol="0" anchor="t">
            <a:spAutoFit/>
          </a:bodyPr>
          <a:lstStyle/>
          <a:p>
            <a:pPr marL="0" lvl="0" indent="0" algn="l">
              <a:lnSpc>
                <a:spcPts val="12698"/>
              </a:lnSpc>
            </a:pPr>
            <a:r>
              <a:rPr lang="en-US" sz="10853" b="1">
                <a:solidFill>
                  <a:srgbClr val="000000"/>
                </a:solidFill>
                <a:latin typeface="Raleway Bold"/>
                <a:ea typeface="Raleway Bold"/>
                <a:cs typeface="Raleway Bold"/>
                <a:sym typeface="Raleway Bold"/>
              </a:rPr>
              <a:t>Violette TROPDECHARGE</a:t>
            </a:r>
          </a:p>
        </p:txBody>
      </p:sp>
      <p:sp>
        <p:nvSpPr>
          <p:cNvPr id="6" name="TextBox 6"/>
          <p:cNvSpPr txBox="1"/>
          <p:nvPr/>
        </p:nvSpPr>
        <p:spPr>
          <a:xfrm>
            <a:off x="4729516" y="593919"/>
            <a:ext cx="9121364"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AMÉNAGEMENT N°2</a:t>
            </a:r>
          </a:p>
        </p:txBody>
      </p:sp>
      <p:sp>
        <p:nvSpPr>
          <p:cNvPr id="7" name="Freeform 7"/>
          <p:cNvSpPr/>
          <p:nvPr/>
        </p:nvSpPr>
        <p:spPr>
          <a:xfrm>
            <a:off x="13322761" y="3458747"/>
            <a:ext cx="4552773" cy="6972977"/>
          </a:xfrm>
          <a:custGeom>
            <a:avLst/>
            <a:gdLst/>
            <a:ahLst/>
            <a:cxnLst/>
            <a:rect l="l" t="t" r="r" b="b"/>
            <a:pathLst>
              <a:path w="4552773" h="6972977">
                <a:moveTo>
                  <a:pt x="0" y="0"/>
                </a:moveTo>
                <a:lnTo>
                  <a:pt x="4552773" y="0"/>
                </a:lnTo>
                <a:lnTo>
                  <a:pt x="4552773" y="6972977"/>
                </a:lnTo>
                <a:lnTo>
                  <a:pt x="0" y="6972977"/>
                </a:lnTo>
                <a:lnTo>
                  <a:pt x="0" y="0"/>
                </a:lnTo>
                <a:close/>
              </a:path>
            </a:pathLst>
          </a:custGeom>
          <a:blipFill>
            <a:blip r:embed="rId8"/>
            <a:stretch>
              <a:fillRect/>
            </a:stretch>
          </a:blipFill>
        </p:spPr>
        <p:txBody>
          <a:bodyPr/>
          <a:lstStyle/>
          <a:p>
            <a:endParaRPr 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888292" y="144978"/>
            <a:ext cx="1251141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VIOLETTE TROPDECHARGE</a:t>
            </a:r>
          </a:p>
        </p:txBody>
      </p:sp>
      <p:sp>
        <p:nvSpPr>
          <p:cNvPr id="5" name="TextBox 5"/>
          <p:cNvSpPr txBox="1"/>
          <p:nvPr/>
        </p:nvSpPr>
        <p:spPr>
          <a:xfrm>
            <a:off x="5073854" y="1600570"/>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212644</a:t>
            </a:r>
          </a:p>
        </p:txBody>
      </p:sp>
      <p:sp>
        <p:nvSpPr>
          <p:cNvPr id="6" name="TextBox 6"/>
          <p:cNvSpPr txBox="1"/>
          <p:nvPr/>
        </p:nvSpPr>
        <p:spPr>
          <a:xfrm>
            <a:off x="4289651" y="2362128"/>
            <a:ext cx="9679192" cy="7304155"/>
          </a:xfrm>
          <a:prstGeom prst="rect">
            <a:avLst/>
          </a:prstGeom>
        </p:spPr>
        <p:txBody>
          <a:bodyPr lIns="0" tIns="0" rIns="0" bIns="0" rtlCol="0" anchor="t">
            <a:spAutoFit/>
          </a:bodyPr>
          <a:lstStyle/>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“J’ai des soucis en ce moment,</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Je fais plein d’erreurs au travail...</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Je ne dors plus.  </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Je sens que je suis en train </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de perdre pied.</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J’ai dis à ma chef que j’avais mal au dos... en fait on m’a trouvé une boule dans le sein et j’attends les résultats de la biopsie...</a:t>
            </a:r>
          </a:p>
          <a:p>
            <a:pPr marL="0" lvl="0" indent="0" algn="ctr">
              <a:lnSpc>
                <a:spcPts val="6522"/>
              </a:lnSpc>
              <a:spcBef>
                <a:spcPct val="0"/>
              </a:spcBef>
            </a:pPr>
            <a:r>
              <a:rPr lang="en-US" sz="3488" u="none" strike="noStrike">
                <a:solidFill>
                  <a:srgbClr val="000000"/>
                </a:solidFill>
                <a:latin typeface="More Sugar"/>
                <a:ea typeface="More Sugar"/>
                <a:cs typeface="More Sugar"/>
                <a:sym typeface="More Sugar"/>
              </a:rPr>
              <a:t>Mon médecin veut me mettre en arret...“</a:t>
            </a:r>
          </a:p>
        </p:txBody>
      </p:sp>
      <p:grpSp>
        <p:nvGrpSpPr>
          <p:cNvPr id="7" name="Group 7"/>
          <p:cNvGrpSpPr/>
          <p:nvPr/>
        </p:nvGrpSpPr>
        <p:grpSpPr>
          <a:xfrm>
            <a:off x="279710" y="7470650"/>
            <a:ext cx="4009941" cy="3575300"/>
            <a:chOff x="0" y="0"/>
            <a:chExt cx="5346588" cy="4767067"/>
          </a:xfrm>
        </p:grpSpPr>
        <p:sp>
          <p:nvSpPr>
            <p:cNvPr id="8" name="Freeform 8"/>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6"/>
              <a:stretch>
                <a:fillRect/>
              </a:stretch>
            </a:blipFill>
          </p:spPr>
          <p:txBody>
            <a:bodyPr/>
            <a:lstStyle/>
            <a:p>
              <a:endParaRPr lang="fr-FR"/>
            </a:p>
          </p:txBody>
        </p:sp>
        <p:sp>
          <p:nvSpPr>
            <p:cNvPr id="9" name="Freeform 9"/>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7"/>
              <a:stretch>
                <a:fillRect/>
              </a:stretch>
            </a:blipFill>
          </p:spPr>
          <p:txBody>
            <a:bodyPr/>
            <a:lstStyle/>
            <a:p>
              <a:endParaRPr lang="fr-FR"/>
            </a:p>
          </p:txBody>
        </p:sp>
      </p:grpSp>
      <p:sp>
        <p:nvSpPr>
          <p:cNvPr id="10" name="Freeform 10"/>
          <p:cNvSpPr/>
          <p:nvPr/>
        </p:nvSpPr>
        <p:spPr>
          <a:xfrm>
            <a:off x="13948889" y="5494615"/>
            <a:ext cx="4339111" cy="5351954"/>
          </a:xfrm>
          <a:custGeom>
            <a:avLst/>
            <a:gdLst/>
            <a:ahLst/>
            <a:cxnLst/>
            <a:rect l="l" t="t" r="r" b="b"/>
            <a:pathLst>
              <a:path w="4339111" h="5351954">
                <a:moveTo>
                  <a:pt x="0" y="0"/>
                </a:moveTo>
                <a:lnTo>
                  <a:pt x="4339111" y="0"/>
                </a:lnTo>
                <a:lnTo>
                  <a:pt x="4339111" y="5351955"/>
                </a:lnTo>
                <a:lnTo>
                  <a:pt x="0" y="5351955"/>
                </a:lnTo>
                <a:lnTo>
                  <a:pt x="0" y="0"/>
                </a:lnTo>
                <a:close/>
              </a:path>
            </a:pathLst>
          </a:custGeom>
          <a:blipFill>
            <a:blip r:embed="rId8"/>
            <a:stretch>
              <a:fillRect l="-34217" t="-10107" r="-1591"/>
            </a:stretch>
          </a:blipFill>
          <a:ln cap="sq">
            <a:noFill/>
            <a:prstDash val="solid"/>
            <a:miter/>
          </a:ln>
        </p:spPr>
        <p:txBody>
          <a:bodyPr/>
          <a:lstStyle/>
          <a:p>
            <a:endParaRPr lang="fr-FR"/>
          </a:p>
        </p:txBody>
      </p:sp>
      <p:sp>
        <p:nvSpPr>
          <p:cNvPr id="11" name="TextBox 11"/>
          <p:cNvSpPr txBox="1"/>
          <p:nvPr/>
        </p:nvSpPr>
        <p:spPr>
          <a:xfrm>
            <a:off x="14521278" y="4776827"/>
            <a:ext cx="3021994" cy="365804"/>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ERROR 404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Freeform 2"/>
          <p:cNvSpPr/>
          <p:nvPr/>
        </p:nvSpPr>
        <p:spPr>
          <a:xfrm rot="-5400000">
            <a:off x="-978705" y="185356"/>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grpSp>
        <p:nvGrpSpPr>
          <p:cNvPr id="3" name="Group 3"/>
          <p:cNvGrpSpPr/>
          <p:nvPr/>
        </p:nvGrpSpPr>
        <p:grpSpPr>
          <a:xfrm>
            <a:off x="1028700" y="600488"/>
            <a:ext cx="16006461" cy="1525833"/>
            <a:chOff x="0" y="0"/>
            <a:chExt cx="3471097" cy="330886"/>
          </a:xfrm>
        </p:grpSpPr>
        <p:sp>
          <p:nvSpPr>
            <p:cNvPr id="4" name="Freeform 4"/>
            <p:cNvSpPr/>
            <p:nvPr/>
          </p:nvSpPr>
          <p:spPr>
            <a:xfrm>
              <a:off x="0" y="0"/>
              <a:ext cx="3471097" cy="330886"/>
            </a:xfrm>
            <a:custGeom>
              <a:avLst/>
              <a:gdLst/>
              <a:ahLst/>
              <a:cxnLst/>
              <a:rect l="l" t="t" r="r" b="b"/>
              <a:pathLst>
                <a:path w="3471097" h="330886">
                  <a:moveTo>
                    <a:pt x="0" y="0"/>
                  </a:moveTo>
                  <a:lnTo>
                    <a:pt x="3471097" y="0"/>
                  </a:lnTo>
                  <a:lnTo>
                    <a:pt x="3471097" y="330886"/>
                  </a:lnTo>
                  <a:lnTo>
                    <a:pt x="0" y="330886"/>
                  </a:lnTo>
                  <a:close/>
                </a:path>
              </a:pathLst>
            </a:custGeom>
            <a:solidFill>
              <a:srgbClr val="06849A"/>
            </a:solidFill>
            <a:ln w="38100" cap="sq">
              <a:solidFill>
                <a:srgbClr val="06849A"/>
              </a:solidFill>
              <a:prstDash val="solid"/>
              <a:miter/>
            </a:ln>
          </p:spPr>
          <p:txBody>
            <a:bodyPr/>
            <a:lstStyle/>
            <a:p>
              <a:endParaRPr lang="fr-FR"/>
            </a:p>
          </p:txBody>
        </p:sp>
        <p:sp>
          <p:nvSpPr>
            <p:cNvPr id="5" name="TextBox 5"/>
            <p:cNvSpPr txBox="1"/>
            <p:nvPr/>
          </p:nvSpPr>
          <p:spPr>
            <a:xfrm>
              <a:off x="0" y="-47625"/>
              <a:ext cx="3471097" cy="378511"/>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rot="-10800000">
            <a:off x="16290456" y="1353880"/>
            <a:ext cx="1051260" cy="1067621"/>
            <a:chOff x="0" y="0"/>
            <a:chExt cx="1401680" cy="1423495"/>
          </a:xfrm>
        </p:grpSpPr>
        <p:sp>
          <p:nvSpPr>
            <p:cNvPr id="7" name="AutoShape 7"/>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8" name="AutoShape 8"/>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grpSp>
        <p:nvGrpSpPr>
          <p:cNvPr id="9" name="Group 9"/>
          <p:cNvGrpSpPr/>
          <p:nvPr/>
        </p:nvGrpSpPr>
        <p:grpSpPr>
          <a:xfrm>
            <a:off x="693570" y="324359"/>
            <a:ext cx="1051260" cy="1067621"/>
            <a:chOff x="0" y="0"/>
            <a:chExt cx="1401680" cy="1423495"/>
          </a:xfrm>
        </p:grpSpPr>
        <p:sp>
          <p:nvSpPr>
            <p:cNvPr id="10" name="AutoShape 10"/>
            <p:cNvSpPr/>
            <p:nvPr/>
          </p:nvSpPr>
          <p:spPr>
            <a:xfrm>
              <a:off x="0" y="32722"/>
              <a:ext cx="1401680" cy="0"/>
            </a:xfrm>
            <a:prstGeom prst="line">
              <a:avLst/>
            </a:prstGeom>
            <a:ln w="65444" cap="flat">
              <a:solidFill>
                <a:srgbClr val="000000"/>
              </a:solidFill>
              <a:prstDash val="solid"/>
              <a:headEnd type="none" w="sm" len="sm"/>
              <a:tailEnd type="none" w="sm" len="sm"/>
            </a:ln>
          </p:spPr>
          <p:txBody>
            <a:bodyPr/>
            <a:lstStyle/>
            <a:p>
              <a:endParaRPr lang="fr-FR"/>
            </a:p>
          </p:txBody>
        </p:sp>
        <p:sp>
          <p:nvSpPr>
            <p:cNvPr id="11" name="AutoShape 11"/>
            <p:cNvSpPr/>
            <p:nvPr/>
          </p:nvSpPr>
          <p:spPr>
            <a:xfrm flipV="1">
              <a:off x="32722" y="21815"/>
              <a:ext cx="0" cy="1401680"/>
            </a:xfrm>
            <a:prstGeom prst="line">
              <a:avLst/>
            </a:prstGeom>
            <a:ln w="65444" cap="flat">
              <a:solidFill>
                <a:srgbClr val="000000"/>
              </a:solidFill>
              <a:prstDash val="solid"/>
              <a:headEnd type="none" w="sm" len="sm"/>
              <a:tailEnd type="none" w="sm" len="sm"/>
            </a:ln>
          </p:spPr>
          <p:txBody>
            <a:bodyPr/>
            <a:lstStyle/>
            <a:p>
              <a:endParaRPr lang="fr-FR"/>
            </a:p>
          </p:txBody>
        </p:sp>
      </p:grpSp>
      <p:sp>
        <p:nvSpPr>
          <p:cNvPr id="12" name="Freeform 12"/>
          <p:cNvSpPr/>
          <p:nvPr/>
        </p:nvSpPr>
        <p:spPr>
          <a:xfrm rot="4650846">
            <a:off x="11683784" y="3359897"/>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3" name="Freeform 13"/>
          <p:cNvSpPr/>
          <p:nvPr/>
        </p:nvSpPr>
        <p:spPr>
          <a:xfrm>
            <a:off x="349332" y="8337199"/>
            <a:ext cx="3163447" cy="1648156"/>
          </a:xfrm>
          <a:custGeom>
            <a:avLst/>
            <a:gdLst/>
            <a:ahLst/>
            <a:cxnLst/>
            <a:rect l="l" t="t" r="r" b="b"/>
            <a:pathLst>
              <a:path w="3163447" h="1648156">
                <a:moveTo>
                  <a:pt x="0" y="0"/>
                </a:moveTo>
                <a:lnTo>
                  <a:pt x="3163447" y="0"/>
                </a:lnTo>
                <a:lnTo>
                  <a:pt x="3163447" y="1648155"/>
                </a:lnTo>
                <a:lnTo>
                  <a:pt x="0" y="1648155"/>
                </a:lnTo>
                <a:lnTo>
                  <a:pt x="0" y="0"/>
                </a:lnTo>
                <a:close/>
              </a:path>
            </a:pathLst>
          </a:custGeom>
          <a:blipFill>
            <a:blip r:embed="rId6"/>
            <a:stretch>
              <a:fillRect/>
            </a:stretch>
          </a:blipFill>
        </p:spPr>
        <p:txBody>
          <a:bodyPr/>
          <a:lstStyle/>
          <a:p>
            <a:endParaRPr lang="fr-FR"/>
          </a:p>
        </p:txBody>
      </p:sp>
      <p:sp>
        <p:nvSpPr>
          <p:cNvPr id="14" name="TextBox 14"/>
          <p:cNvSpPr txBox="1"/>
          <p:nvPr/>
        </p:nvSpPr>
        <p:spPr>
          <a:xfrm>
            <a:off x="2494708" y="827981"/>
            <a:ext cx="13298585" cy="969258"/>
          </a:xfrm>
          <a:prstGeom prst="rect">
            <a:avLst/>
          </a:prstGeom>
        </p:spPr>
        <p:txBody>
          <a:bodyPr lIns="0" tIns="0" rIns="0" bIns="0" rtlCol="0" anchor="t">
            <a:spAutoFit/>
          </a:bodyPr>
          <a:lstStyle/>
          <a:p>
            <a:pPr algn="ctr">
              <a:lnSpc>
                <a:spcPts val="8001"/>
              </a:lnSpc>
            </a:pPr>
            <a:r>
              <a:rPr lang="en-US" sz="5715" b="1">
                <a:solidFill>
                  <a:srgbClr val="F4F6F8"/>
                </a:solidFill>
                <a:latin typeface="Quicksand Bold"/>
                <a:ea typeface="Quicksand Bold"/>
                <a:cs typeface="Quicksand Bold"/>
                <a:sym typeface="Quicksand Bold"/>
              </a:rPr>
              <a:t>“JE VAIS ME METTRE EN ARRET”</a:t>
            </a:r>
          </a:p>
        </p:txBody>
      </p:sp>
      <p:sp>
        <p:nvSpPr>
          <p:cNvPr id="15" name="Freeform 15"/>
          <p:cNvSpPr/>
          <p:nvPr/>
        </p:nvSpPr>
        <p:spPr>
          <a:xfrm rot="1703562" flipH="1">
            <a:off x="12130319" y="5466125"/>
            <a:ext cx="1415307" cy="1098793"/>
          </a:xfrm>
          <a:custGeom>
            <a:avLst/>
            <a:gdLst/>
            <a:ahLst/>
            <a:cxnLst/>
            <a:rect l="l" t="t" r="r" b="b"/>
            <a:pathLst>
              <a:path w="1415307" h="1098793">
                <a:moveTo>
                  <a:pt x="1415307" y="0"/>
                </a:moveTo>
                <a:lnTo>
                  <a:pt x="0" y="0"/>
                </a:lnTo>
                <a:lnTo>
                  <a:pt x="0" y="1098792"/>
                </a:lnTo>
                <a:lnTo>
                  <a:pt x="1415307" y="1098792"/>
                </a:lnTo>
                <a:lnTo>
                  <a:pt x="141530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6" name="TextBox 16"/>
          <p:cNvSpPr txBox="1"/>
          <p:nvPr/>
        </p:nvSpPr>
        <p:spPr>
          <a:xfrm>
            <a:off x="12155579" y="4463397"/>
            <a:ext cx="2586889" cy="105410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C’EST DROLE J’ALLAIS VOUS LE PROPOSER</a:t>
            </a:r>
          </a:p>
        </p:txBody>
      </p:sp>
      <p:sp>
        <p:nvSpPr>
          <p:cNvPr id="17" name="TextBox 17"/>
          <p:cNvSpPr txBox="1"/>
          <p:nvPr/>
        </p:nvSpPr>
        <p:spPr>
          <a:xfrm>
            <a:off x="16022884" y="8190441"/>
            <a:ext cx="2039583" cy="1851660"/>
          </a:xfrm>
          <a:prstGeom prst="rect">
            <a:avLst/>
          </a:prstGeom>
        </p:spPr>
        <p:txBody>
          <a:bodyPr lIns="0" tIns="0" rIns="0" bIns="0" rtlCol="0" anchor="t">
            <a:spAutoFit/>
          </a:bodyPr>
          <a:lstStyle/>
          <a:p>
            <a:pPr algn="r">
              <a:lnSpc>
                <a:spcPts val="2940"/>
              </a:lnSpc>
              <a:spcBef>
                <a:spcPct val="0"/>
              </a:spcBef>
            </a:pPr>
            <a:r>
              <a:rPr lang="en-US" sz="2100">
                <a:solidFill>
                  <a:srgbClr val="FECC00"/>
                </a:solidFill>
                <a:latin typeface="More Sugar"/>
                <a:ea typeface="More Sugar"/>
                <a:cs typeface="More Sugar"/>
                <a:sym typeface="More Sugar"/>
              </a:rPr>
              <a:t>SOURCES</a:t>
            </a:r>
          </a:p>
          <a:p>
            <a:pPr algn="r">
              <a:lnSpc>
                <a:spcPts val="2940"/>
              </a:lnSpc>
              <a:spcBef>
                <a:spcPct val="0"/>
              </a:spcBef>
            </a:pPr>
            <a:r>
              <a:rPr lang="en-US" sz="2100">
                <a:solidFill>
                  <a:srgbClr val="FECC00"/>
                </a:solidFill>
                <a:latin typeface="More Sugar"/>
                <a:ea typeface="More Sugar"/>
                <a:cs typeface="More Sugar"/>
                <a:sym typeface="More Sugar"/>
              </a:rPr>
              <a:t>Code du travail</a:t>
            </a:r>
          </a:p>
          <a:p>
            <a:pPr algn="r">
              <a:lnSpc>
                <a:spcPts val="2940"/>
              </a:lnSpc>
              <a:spcBef>
                <a:spcPct val="0"/>
              </a:spcBef>
            </a:pPr>
            <a:r>
              <a:rPr lang="en-US" sz="2100">
                <a:solidFill>
                  <a:srgbClr val="FECC00"/>
                </a:solidFill>
                <a:latin typeface="More Sugar"/>
                <a:ea typeface="More Sugar"/>
                <a:cs typeface="More Sugar"/>
                <a:sym typeface="More Sugar"/>
              </a:rPr>
              <a:t>Code de la Santé Publique</a:t>
            </a:r>
          </a:p>
          <a:p>
            <a:pPr algn="r">
              <a:lnSpc>
                <a:spcPts val="2940"/>
              </a:lnSpc>
              <a:spcBef>
                <a:spcPct val="0"/>
              </a:spcBef>
            </a:pPr>
            <a:r>
              <a:rPr lang="en-US" sz="2100">
                <a:solidFill>
                  <a:srgbClr val="FECC00"/>
                </a:solidFill>
                <a:latin typeface="More Sugar"/>
                <a:ea typeface="More Sugar"/>
                <a:cs typeface="More Sugar"/>
                <a:sym typeface="More Sugar"/>
              </a:rPr>
              <a:t>Code de la SS</a:t>
            </a:r>
          </a:p>
        </p:txBody>
      </p:sp>
      <p:sp>
        <p:nvSpPr>
          <p:cNvPr id="18" name="TextBox 18"/>
          <p:cNvSpPr txBox="1"/>
          <p:nvPr/>
        </p:nvSpPr>
        <p:spPr>
          <a:xfrm>
            <a:off x="124534" y="2456797"/>
            <a:ext cx="3538258" cy="3060700"/>
          </a:xfrm>
          <a:prstGeom prst="rect">
            <a:avLst/>
          </a:prstGeom>
        </p:spPr>
        <p:txBody>
          <a:bodyPr lIns="0" tIns="0" rIns="0" bIns="0" rtlCol="0" anchor="t">
            <a:spAutoFit/>
          </a:bodyPr>
          <a:lstStyle/>
          <a:p>
            <a:pPr algn="l">
              <a:lnSpc>
                <a:spcPts val="3499"/>
              </a:lnSpc>
            </a:pPr>
            <a:r>
              <a:rPr lang="en-US" sz="2499">
                <a:solidFill>
                  <a:srgbClr val="06849A"/>
                </a:solidFill>
                <a:latin typeface="More Sugar"/>
                <a:ea typeface="More Sugar"/>
                <a:cs typeface="More Sugar"/>
                <a:sym typeface="More Sugar"/>
              </a:rPr>
              <a:t>Présenté par : </a:t>
            </a:r>
          </a:p>
          <a:p>
            <a:pPr algn="l">
              <a:lnSpc>
                <a:spcPts val="3499"/>
              </a:lnSpc>
            </a:pPr>
            <a:endParaRPr lang="en-US" sz="2499">
              <a:solidFill>
                <a:srgbClr val="06849A"/>
              </a:solidFill>
              <a:latin typeface="More Sugar"/>
              <a:ea typeface="More Sugar"/>
              <a:cs typeface="More Sugar"/>
              <a:sym typeface="More Sugar"/>
            </a:endParaRPr>
          </a:p>
          <a:p>
            <a:pPr algn="l">
              <a:lnSpc>
                <a:spcPts val="3499"/>
              </a:lnSpc>
            </a:pPr>
            <a:r>
              <a:rPr lang="en-US" sz="2499">
                <a:solidFill>
                  <a:srgbClr val="06849A"/>
                </a:solidFill>
                <a:latin typeface="More Sugar"/>
                <a:ea typeface="More Sugar"/>
                <a:cs typeface="More Sugar"/>
                <a:sym typeface="More Sugar"/>
              </a:rPr>
              <a:t>William Friconneau, Infirmier</a:t>
            </a:r>
          </a:p>
          <a:p>
            <a:pPr algn="l">
              <a:lnSpc>
                <a:spcPts val="3499"/>
              </a:lnSpc>
            </a:pPr>
            <a:endParaRPr lang="en-US" sz="2499">
              <a:solidFill>
                <a:srgbClr val="06849A"/>
              </a:solidFill>
              <a:latin typeface="More Sugar"/>
              <a:ea typeface="More Sugar"/>
              <a:cs typeface="More Sugar"/>
              <a:sym typeface="More Sugar"/>
            </a:endParaRPr>
          </a:p>
          <a:p>
            <a:pPr algn="l">
              <a:lnSpc>
                <a:spcPts val="3499"/>
              </a:lnSpc>
              <a:spcBef>
                <a:spcPct val="0"/>
              </a:spcBef>
            </a:pPr>
            <a:r>
              <a:rPr lang="en-US" sz="2499">
                <a:solidFill>
                  <a:srgbClr val="06849A"/>
                </a:solidFill>
                <a:latin typeface="More Sugar"/>
                <a:ea typeface="More Sugar"/>
                <a:cs typeface="More Sugar"/>
                <a:sym typeface="More Sugar"/>
              </a:rPr>
              <a:t>Marion Lanoy, Infirmière</a:t>
            </a:r>
          </a:p>
        </p:txBody>
      </p:sp>
      <p:grpSp>
        <p:nvGrpSpPr>
          <p:cNvPr id="19" name="Group 19"/>
          <p:cNvGrpSpPr/>
          <p:nvPr/>
        </p:nvGrpSpPr>
        <p:grpSpPr>
          <a:xfrm>
            <a:off x="5908283" y="3256745"/>
            <a:ext cx="6247296" cy="9962641"/>
            <a:chOff x="0" y="0"/>
            <a:chExt cx="8329728" cy="13283522"/>
          </a:xfrm>
        </p:grpSpPr>
        <p:sp>
          <p:nvSpPr>
            <p:cNvPr id="20" name="Freeform 20"/>
            <p:cNvSpPr/>
            <p:nvPr/>
          </p:nvSpPr>
          <p:spPr>
            <a:xfrm>
              <a:off x="0" y="0"/>
              <a:ext cx="3902035" cy="13283522"/>
            </a:xfrm>
            <a:custGeom>
              <a:avLst/>
              <a:gdLst/>
              <a:ahLst/>
              <a:cxnLst/>
              <a:rect l="l" t="t" r="r" b="b"/>
              <a:pathLst>
                <a:path w="3902035" h="13283522">
                  <a:moveTo>
                    <a:pt x="0" y="0"/>
                  </a:moveTo>
                  <a:lnTo>
                    <a:pt x="3902035" y="0"/>
                  </a:lnTo>
                  <a:lnTo>
                    <a:pt x="3902035" y="13283522"/>
                  </a:lnTo>
                  <a:lnTo>
                    <a:pt x="0" y="13283522"/>
                  </a:lnTo>
                  <a:lnTo>
                    <a:pt x="0" y="0"/>
                  </a:lnTo>
                  <a:close/>
                </a:path>
              </a:pathLst>
            </a:custGeom>
            <a:blipFill>
              <a:blip r:embed="rId9"/>
              <a:stretch>
                <a:fillRect/>
              </a:stretch>
            </a:blipFill>
          </p:spPr>
          <p:txBody>
            <a:bodyPr/>
            <a:lstStyle/>
            <a:p>
              <a:endParaRPr lang="fr-FR"/>
            </a:p>
          </p:txBody>
        </p:sp>
        <p:sp>
          <p:nvSpPr>
            <p:cNvPr id="21" name="Freeform 21"/>
            <p:cNvSpPr/>
            <p:nvPr/>
          </p:nvSpPr>
          <p:spPr>
            <a:xfrm>
              <a:off x="4438763" y="0"/>
              <a:ext cx="3890965" cy="13283522"/>
            </a:xfrm>
            <a:custGeom>
              <a:avLst/>
              <a:gdLst/>
              <a:ahLst/>
              <a:cxnLst/>
              <a:rect l="l" t="t" r="r" b="b"/>
              <a:pathLst>
                <a:path w="3890965" h="13283522">
                  <a:moveTo>
                    <a:pt x="0" y="0"/>
                  </a:moveTo>
                  <a:lnTo>
                    <a:pt x="3890965" y="0"/>
                  </a:lnTo>
                  <a:lnTo>
                    <a:pt x="3890965" y="13283522"/>
                  </a:lnTo>
                  <a:lnTo>
                    <a:pt x="0" y="13283522"/>
                  </a:lnTo>
                  <a:lnTo>
                    <a:pt x="0" y="0"/>
                  </a:lnTo>
                  <a:close/>
                </a:path>
              </a:pathLst>
            </a:custGeom>
            <a:blipFill>
              <a:blip r:embed="rId10"/>
              <a:stretch>
                <a:fillRect/>
              </a:stretch>
            </a:blipFill>
          </p:spPr>
          <p:txBody>
            <a:bodyPr/>
            <a:lstStyle/>
            <a:p>
              <a:endParaRPr lang="fr-F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491586" y="2815219"/>
            <a:ext cx="10722561" cy="6113966"/>
          </a:xfrm>
          <a:prstGeom prst="rect">
            <a:avLst/>
          </a:prstGeom>
        </p:spPr>
        <p:txBody>
          <a:bodyPr lIns="0" tIns="0" rIns="0" bIns="0" rtlCol="0" anchor="t">
            <a:spAutoFit/>
          </a:bodyPr>
          <a:lstStyle/>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33 ans​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2 ans d'ancienneté​</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Poste actuel : ​</a:t>
            </a:r>
          </a:p>
          <a:p>
            <a:pPr marL="1407238" lvl="2" indent="-469079" algn="l">
              <a:lnSpc>
                <a:spcPts val="6094"/>
              </a:lnSpc>
              <a:buFont typeface="Arial"/>
              <a:buChar char="⚬"/>
            </a:pPr>
            <a:r>
              <a:rPr lang="en-US" sz="3259" b="1" u="none" strike="noStrike">
                <a:solidFill>
                  <a:srgbClr val="000000"/>
                </a:solidFill>
                <a:latin typeface="Raleway Bold"/>
                <a:ea typeface="Raleway Bold"/>
                <a:cs typeface="Raleway Bold"/>
                <a:sym typeface="Raleway Bold"/>
              </a:rPr>
              <a:t>Opératrice logistique</a:t>
            </a:r>
            <a:r>
              <a:rPr lang="en-US" sz="3259" u="none" strike="noStrike">
                <a:solidFill>
                  <a:srgbClr val="000000"/>
                </a:solidFill>
                <a:latin typeface="Raleway"/>
                <a:ea typeface="Raleway"/>
                <a:cs typeface="Raleway"/>
                <a:sym typeface="Raleway"/>
              </a:rPr>
              <a:t> (met en colis, achemine des palettes de colis vers l'expédition, décharge des camions)​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Habilité Pontier, chariot élévateur &amp; CACES​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Travaille en 3x8 depuis 10 ans</a:t>
            </a:r>
          </a:p>
        </p:txBody>
      </p:sp>
      <p:sp>
        <p:nvSpPr>
          <p:cNvPr id="5" name="Freeform 5"/>
          <p:cNvSpPr/>
          <p:nvPr/>
        </p:nvSpPr>
        <p:spPr>
          <a:xfrm>
            <a:off x="13929830" y="3034294"/>
            <a:ext cx="3633848" cy="6403256"/>
          </a:xfrm>
          <a:custGeom>
            <a:avLst/>
            <a:gdLst/>
            <a:ahLst/>
            <a:cxnLst/>
            <a:rect l="l" t="t" r="r" b="b"/>
            <a:pathLst>
              <a:path w="3633848" h="6403256">
                <a:moveTo>
                  <a:pt x="0" y="0"/>
                </a:moveTo>
                <a:lnTo>
                  <a:pt x="3633848" y="0"/>
                </a:lnTo>
                <a:lnTo>
                  <a:pt x="3633848" y="6403256"/>
                </a:lnTo>
                <a:lnTo>
                  <a:pt x="0" y="6403256"/>
                </a:lnTo>
                <a:lnTo>
                  <a:pt x="0" y="0"/>
                </a:lnTo>
                <a:close/>
              </a:path>
            </a:pathLst>
          </a:custGeom>
          <a:blipFill>
            <a:blip r:embed="rId6"/>
            <a:stretch>
              <a:fillRect/>
            </a:stretch>
          </a:blipFill>
        </p:spPr>
        <p:txBody>
          <a:bodyPr/>
          <a:lstStyle/>
          <a:p>
            <a:endParaRPr lang="fr-FR"/>
          </a:p>
        </p:txBody>
      </p:sp>
      <p:sp>
        <p:nvSpPr>
          <p:cNvPr id="6" name="TextBox 6"/>
          <p:cNvSpPr txBox="1"/>
          <p:nvPr/>
        </p:nvSpPr>
        <p:spPr>
          <a:xfrm>
            <a:off x="2888292" y="144978"/>
            <a:ext cx="12511417"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VIOLETTE TROPDECHARGE</a:t>
            </a:r>
          </a:p>
        </p:txBody>
      </p:sp>
      <p:sp>
        <p:nvSpPr>
          <p:cNvPr id="7" name="TextBox 7"/>
          <p:cNvSpPr txBox="1"/>
          <p:nvPr/>
        </p:nvSpPr>
        <p:spPr>
          <a:xfrm>
            <a:off x="5073854" y="1600570"/>
            <a:ext cx="8140292" cy="530883"/>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212644</a:t>
            </a:r>
          </a:p>
        </p:txBody>
      </p:sp>
      <p:sp>
        <p:nvSpPr>
          <p:cNvPr id="8" name="TextBox 8"/>
          <p:cNvSpPr txBox="1"/>
          <p:nvPr/>
        </p:nvSpPr>
        <p:spPr>
          <a:xfrm>
            <a:off x="14106264" y="2288456"/>
            <a:ext cx="2586889" cy="365804"/>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VITE, VITE, VITE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4041255" y="168194"/>
            <a:ext cx="10205489"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L’EXPOSITION ?</a:t>
            </a:r>
          </a:p>
        </p:txBody>
      </p:sp>
      <p:sp>
        <p:nvSpPr>
          <p:cNvPr id="5" name="TextBox 5"/>
          <p:cNvSpPr txBox="1"/>
          <p:nvPr/>
        </p:nvSpPr>
        <p:spPr>
          <a:xfrm>
            <a:off x="11524816" y="4278542"/>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Les 26 facteurs de RPS</a:t>
            </a:r>
          </a:p>
        </p:txBody>
      </p:sp>
      <p:sp>
        <p:nvSpPr>
          <p:cNvPr id="6" name="Freeform 6"/>
          <p:cNvSpPr/>
          <p:nvPr/>
        </p:nvSpPr>
        <p:spPr>
          <a:xfrm rot="-3309663" flipH="1">
            <a:off x="11448268" y="584498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7" name="TextBox 7"/>
          <p:cNvSpPr txBox="1"/>
          <p:nvPr/>
        </p:nvSpPr>
        <p:spPr>
          <a:xfrm>
            <a:off x="3496697" y="4738282"/>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Contraintes biomécaniques</a:t>
            </a:r>
          </a:p>
        </p:txBody>
      </p:sp>
      <p:sp>
        <p:nvSpPr>
          <p:cNvPr id="8" name="Freeform 8"/>
          <p:cNvSpPr/>
          <p:nvPr/>
        </p:nvSpPr>
        <p:spPr>
          <a:xfrm rot="-7813644" flipH="1" flipV="1">
            <a:off x="6045436" y="5868167"/>
            <a:ext cx="891957" cy="525444"/>
          </a:xfrm>
          <a:custGeom>
            <a:avLst/>
            <a:gdLst/>
            <a:ahLst/>
            <a:cxnLst/>
            <a:rect l="l" t="t" r="r" b="b"/>
            <a:pathLst>
              <a:path w="891957" h="525444">
                <a:moveTo>
                  <a:pt x="891957" y="525443"/>
                </a:moveTo>
                <a:lnTo>
                  <a:pt x="0" y="525443"/>
                </a:lnTo>
                <a:lnTo>
                  <a:pt x="0" y="0"/>
                </a:lnTo>
                <a:lnTo>
                  <a:pt x="891957" y="0"/>
                </a:lnTo>
                <a:lnTo>
                  <a:pt x="891957" y="525443"/>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9" name="TextBox 9"/>
          <p:cNvSpPr txBox="1"/>
          <p:nvPr/>
        </p:nvSpPr>
        <p:spPr>
          <a:xfrm>
            <a:off x="5419724" y="2583568"/>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Horaires atypiques</a:t>
            </a:r>
          </a:p>
        </p:txBody>
      </p:sp>
      <p:sp>
        <p:nvSpPr>
          <p:cNvPr id="10" name="Freeform 10"/>
          <p:cNvSpPr/>
          <p:nvPr/>
        </p:nvSpPr>
        <p:spPr>
          <a:xfrm rot="-7813644" flipH="1" flipV="1">
            <a:off x="7022652" y="4128272"/>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1" name="TextBox 11"/>
          <p:cNvSpPr txBox="1"/>
          <p:nvPr/>
        </p:nvSpPr>
        <p:spPr>
          <a:xfrm>
            <a:off x="9144000" y="2435884"/>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individuels</a:t>
            </a:r>
          </a:p>
        </p:txBody>
      </p:sp>
      <p:sp>
        <p:nvSpPr>
          <p:cNvPr id="12" name="Freeform 12"/>
          <p:cNvSpPr/>
          <p:nvPr/>
        </p:nvSpPr>
        <p:spPr>
          <a:xfrm rot="-4843784" flipH="1">
            <a:off x="9799163" y="415596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3" name="TextBox 13"/>
          <p:cNvSpPr txBox="1"/>
          <p:nvPr/>
        </p:nvSpPr>
        <p:spPr>
          <a:xfrm>
            <a:off x="10942333" y="7046427"/>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de risques physiques</a:t>
            </a:r>
          </a:p>
        </p:txBody>
      </p:sp>
      <p:sp>
        <p:nvSpPr>
          <p:cNvPr id="14" name="Freeform 14"/>
          <p:cNvSpPr/>
          <p:nvPr/>
        </p:nvSpPr>
        <p:spPr>
          <a:xfrm rot="-2763796" flipH="1">
            <a:off x="10710346" y="8273305"/>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5" name="TextBox 15"/>
          <p:cNvSpPr txBox="1"/>
          <p:nvPr/>
        </p:nvSpPr>
        <p:spPr>
          <a:xfrm>
            <a:off x="4114342" y="5781639"/>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a:t>
            </a:r>
          </a:p>
        </p:txBody>
      </p:sp>
      <p:sp>
        <p:nvSpPr>
          <p:cNvPr id="16" name="TextBox 16"/>
          <p:cNvSpPr txBox="1"/>
          <p:nvPr/>
        </p:nvSpPr>
        <p:spPr>
          <a:xfrm>
            <a:off x="6037369" y="3649609"/>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a:t>
            </a:r>
          </a:p>
        </p:txBody>
      </p:sp>
      <p:sp>
        <p:nvSpPr>
          <p:cNvPr id="17" name="TextBox 17"/>
          <p:cNvSpPr txBox="1"/>
          <p:nvPr/>
        </p:nvSpPr>
        <p:spPr>
          <a:xfrm>
            <a:off x="9349282" y="3482188"/>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18" name="TextBox 18"/>
          <p:cNvSpPr txBox="1"/>
          <p:nvPr/>
        </p:nvSpPr>
        <p:spPr>
          <a:xfrm>
            <a:off x="11749617" y="5349977"/>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19" name="TextBox 19"/>
          <p:cNvSpPr txBox="1"/>
          <p:nvPr/>
        </p:nvSpPr>
        <p:spPr>
          <a:xfrm>
            <a:off x="11147615" y="8089732"/>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AT / TC</a:t>
            </a:r>
          </a:p>
        </p:txBody>
      </p:sp>
      <p:sp>
        <p:nvSpPr>
          <p:cNvPr id="20" name="TextBox 20"/>
          <p:cNvSpPr txBox="1"/>
          <p:nvPr/>
        </p:nvSpPr>
        <p:spPr>
          <a:xfrm>
            <a:off x="3398443" y="7160092"/>
            <a:ext cx="3120598"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Ambiance physique  de travail</a:t>
            </a:r>
          </a:p>
        </p:txBody>
      </p:sp>
      <p:sp>
        <p:nvSpPr>
          <p:cNvPr id="21" name="TextBox 21"/>
          <p:cNvSpPr txBox="1"/>
          <p:nvPr/>
        </p:nvSpPr>
        <p:spPr>
          <a:xfrm>
            <a:off x="4016088" y="869869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TC</a:t>
            </a:r>
          </a:p>
        </p:txBody>
      </p:sp>
      <p:sp>
        <p:nvSpPr>
          <p:cNvPr id="22" name="Freeform 22"/>
          <p:cNvSpPr/>
          <p:nvPr/>
        </p:nvSpPr>
        <p:spPr>
          <a:xfrm rot="-10029248" flipH="1" flipV="1">
            <a:off x="5783045" y="8347580"/>
            <a:ext cx="891957" cy="525444"/>
          </a:xfrm>
          <a:custGeom>
            <a:avLst/>
            <a:gdLst/>
            <a:ahLst/>
            <a:cxnLst/>
            <a:rect l="l" t="t" r="r" b="b"/>
            <a:pathLst>
              <a:path w="891957" h="525444">
                <a:moveTo>
                  <a:pt x="891957" y="525443"/>
                </a:moveTo>
                <a:lnTo>
                  <a:pt x="0" y="525443"/>
                </a:lnTo>
                <a:lnTo>
                  <a:pt x="0" y="0"/>
                </a:lnTo>
                <a:lnTo>
                  <a:pt x="891957" y="0"/>
                </a:lnTo>
                <a:lnTo>
                  <a:pt x="891957" y="525443"/>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23" name="TextBox 23"/>
          <p:cNvSpPr txBox="1"/>
          <p:nvPr/>
        </p:nvSpPr>
        <p:spPr>
          <a:xfrm>
            <a:off x="203865" y="9220200"/>
            <a:ext cx="2625750" cy="800100"/>
          </a:xfrm>
          <a:prstGeom prst="rect">
            <a:avLst/>
          </a:prstGeom>
        </p:spPr>
        <p:txBody>
          <a:bodyPr lIns="0" tIns="0" rIns="0" bIns="0" rtlCol="0" anchor="t">
            <a:spAutoFit/>
          </a:bodyPr>
          <a:lstStyle/>
          <a:p>
            <a:pPr algn="l">
              <a:lnSpc>
                <a:spcPts val="2100"/>
              </a:lnSpc>
              <a:spcBef>
                <a:spcPct val="0"/>
              </a:spcBef>
            </a:pPr>
            <a:r>
              <a:rPr lang="en-US" sz="1500">
                <a:solidFill>
                  <a:srgbClr val="F34336"/>
                </a:solidFill>
                <a:latin typeface="More Sugar"/>
                <a:ea typeface="More Sugar"/>
                <a:cs typeface="More Sugar"/>
                <a:sym typeface="More Sugar"/>
              </a:rPr>
              <a:t>TC : Troubles Chroniques (Cancers, Maladies Cardio, etc.)</a:t>
            </a:r>
          </a:p>
        </p:txBody>
      </p:sp>
      <p:sp>
        <p:nvSpPr>
          <p:cNvPr id="24" name="Freeform 24"/>
          <p:cNvSpPr/>
          <p:nvPr/>
        </p:nvSpPr>
        <p:spPr>
          <a:xfrm>
            <a:off x="7327076" y="5086541"/>
            <a:ext cx="3633848" cy="6403256"/>
          </a:xfrm>
          <a:custGeom>
            <a:avLst/>
            <a:gdLst/>
            <a:ahLst/>
            <a:cxnLst/>
            <a:rect l="l" t="t" r="r" b="b"/>
            <a:pathLst>
              <a:path w="3633848" h="6403256">
                <a:moveTo>
                  <a:pt x="0" y="0"/>
                </a:moveTo>
                <a:lnTo>
                  <a:pt x="3633848" y="0"/>
                </a:lnTo>
                <a:lnTo>
                  <a:pt x="3633848" y="6403257"/>
                </a:lnTo>
                <a:lnTo>
                  <a:pt x="0" y="6403257"/>
                </a:lnTo>
                <a:lnTo>
                  <a:pt x="0" y="0"/>
                </a:lnTo>
                <a:close/>
              </a:path>
            </a:pathLst>
          </a:custGeom>
          <a:blipFill>
            <a:blip r:embed="rId8"/>
            <a:stretch>
              <a:fillRect/>
            </a:stretch>
          </a:blipFill>
        </p:spPr>
        <p:txBody>
          <a:bodyPr/>
          <a:lstStyle/>
          <a:p>
            <a:endParaRPr 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888292" y="144978"/>
            <a:ext cx="1251141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INTERVENTION</a:t>
            </a:r>
          </a:p>
        </p:txBody>
      </p:sp>
      <p:sp>
        <p:nvSpPr>
          <p:cNvPr id="5" name="TextBox 5"/>
          <p:cNvSpPr txBox="1"/>
          <p:nvPr/>
        </p:nvSpPr>
        <p:spPr>
          <a:xfrm>
            <a:off x="2888292" y="4461820"/>
            <a:ext cx="12734472" cy="1933128"/>
          </a:xfrm>
          <a:prstGeom prst="rect">
            <a:avLst/>
          </a:prstGeom>
        </p:spPr>
        <p:txBody>
          <a:bodyPr lIns="0" tIns="0" rIns="0" bIns="0" rtlCol="0" anchor="t">
            <a:spAutoFit/>
          </a:bodyPr>
          <a:lstStyle/>
          <a:p>
            <a:pPr marL="919514" lvl="1" indent="-459757" algn="l">
              <a:lnSpc>
                <a:spcPts val="7964"/>
              </a:lnSpc>
              <a:buFont typeface="Arial"/>
              <a:buChar char="•"/>
            </a:pPr>
            <a:r>
              <a:rPr lang="en-US" sz="4258">
                <a:solidFill>
                  <a:srgbClr val="000000"/>
                </a:solidFill>
                <a:latin typeface="Raleway"/>
                <a:ea typeface="Raleway"/>
                <a:cs typeface="Raleway"/>
                <a:sym typeface="Raleway"/>
              </a:rPr>
              <a:t>Comment réagiriez-vous face à Violette ?</a:t>
            </a:r>
          </a:p>
          <a:p>
            <a:pPr marL="919514" lvl="1" indent="-459757" algn="l">
              <a:lnSpc>
                <a:spcPts val="7964"/>
              </a:lnSpc>
              <a:buFont typeface="Arial"/>
              <a:buChar char="•"/>
            </a:pPr>
            <a:r>
              <a:rPr lang="en-US" sz="4258">
                <a:solidFill>
                  <a:srgbClr val="000000"/>
                </a:solidFill>
                <a:latin typeface="Raleway"/>
                <a:ea typeface="Raleway"/>
                <a:cs typeface="Raleway"/>
                <a:sym typeface="Raleway"/>
              </a:rPr>
              <a:t>Quel </a:t>
            </a:r>
            <a:r>
              <a:rPr lang="en-US" sz="4258" b="1">
                <a:solidFill>
                  <a:srgbClr val="000000"/>
                </a:solidFill>
                <a:latin typeface="Raleway Bold"/>
                <a:ea typeface="Raleway Bold"/>
                <a:cs typeface="Raleway Bold"/>
                <a:sym typeface="Raleway Bold"/>
              </a:rPr>
              <a:t>conseil</a:t>
            </a:r>
            <a:r>
              <a:rPr lang="en-US" sz="4258">
                <a:solidFill>
                  <a:srgbClr val="000000"/>
                </a:solidFill>
                <a:latin typeface="Raleway"/>
                <a:ea typeface="Raleway"/>
                <a:cs typeface="Raleway"/>
                <a:sym typeface="Raleway"/>
              </a:rPr>
              <a:t> à l’organisation ?</a:t>
            </a:r>
          </a:p>
        </p:txBody>
      </p:sp>
      <p:grpSp>
        <p:nvGrpSpPr>
          <p:cNvPr id="6" name="Group 6"/>
          <p:cNvGrpSpPr/>
          <p:nvPr/>
        </p:nvGrpSpPr>
        <p:grpSpPr>
          <a:xfrm>
            <a:off x="13214146" y="6894650"/>
            <a:ext cx="4009941" cy="3575300"/>
            <a:chOff x="0" y="0"/>
            <a:chExt cx="5346588" cy="4767067"/>
          </a:xfrm>
        </p:grpSpPr>
        <p:sp>
          <p:nvSpPr>
            <p:cNvPr id="7" name="Freeform 7"/>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6"/>
              <a:stretch>
                <a:fillRect/>
              </a:stretch>
            </a:blipFill>
          </p:spPr>
          <p:txBody>
            <a:bodyPr/>
            <a:lstStyle/>
            <a:p>
              <a:endParaRPr lang="fr-FR"/>
            </a:p>
          </p:txBody>
        </p:sp>
        <p:sp>
          <p:nvSpPr>
            <p:cNvPr id="8" name="Freeform 8"/>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7"/>
              <a:stretch>
                <a:fillRect/>
              </a:stretch>
            </a:blipFill>
          </p:spPr>
          <p:txBody>
            <a:bodyPr/>
            <a:lstStyle/>
            <a:p>
              <a:endParaRPr lang="fr-F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3063485"/>
            <a:ext cx="9761676" cy="3998105"/>
          </a:xfrm>
          <a:prstGeom prst="rect">
            <a:avLst/>
          </a:prstGeom>
        </p:spPr>
        <p:txBody>
          <a:bodyPr lIns="0" tIns="0" rIns="0" bIns="0" rtlCol="0" anchor="t">
            <a:spAutoFit/>
          </a:bodyPr>
          <a:lstStyle/>
          <a:p>
            <a:pPr algn="ctr">
              <a:lnSpc>
                <a:spcPts val="10631"/>
              </a:lnSpc>
            </a:pPr>
            <a:r>
              <a:rPr lang="en-US" sz="7594">
                <a:solidFill>
                  <a:srgbClr val="000000"/>
                </a:solidFill>
                <a:latin typeface="More Sugar"/>
                <a:ea typeface="More Sugar"/>
                <a:cs typeface="More Sugar"/>
                <a:sym typeface="More Sugar"/>
              </a:rPr>
              <a:t>“JE NE SAIS PAS POURQUOI JE VIENS VOUS VOIR”</a:t>
            </a:r>
          </a:p>
        </p:txBody>
      </p:sp>
      <p:sp>
        <p:nvSpPr>
          <p:cNvPr id="6" name="Freeform 6"/>
          <p:cNvSpPr/>
          <p:nvPr/>
        </p:nvSpPr>
        <p:spPr>
          <a:xfrm>
            <a:off x="-792677" y="7892711"/>
            <a:ext cx="3171732" cy="5496143"/>
          </a:xfrm>
          <a:custGeom>
            <a:avLst/>
            <a:gdLst/>
            <a:ahLst/>
            <a:cxnLst/>
            <a:rect l="l" t="t" r="r" b="b"/>
            <a:pathLst>
              <a:path w="3171732" h="5496143">
                <a:moveTo>
                  <a:pt x="0" y="0"/>
                </a:moveTo>
                <a:lnTo>
                  <a:pt x="3171733" y="0"/>
                </a:lnTo>
                <a:lnTo>
                  <a:pt x="3171733" y="5496143"/>
                </a:lnTo>
                <a:lnTo>
                  <a:pt x="0" y="5496143"/>
                </a:lnTo>
                <a:lnTo>
                  <a:pt x="0" y="0"/>
                </a:lnTo>
                <a:close/>
              </a:path>
            </a:pathLst>
          </a:custGeom>
          <a:blipFill>
            <a:blip r:embed="rId6"/>
            <a:stretch>
              <a:fillRect/>
            </a:stretch>
          </a:blipFill>
        </p:spPr>
        <p:txBody>
          <a:bodyPr/>
          <a:lstStyle/>
          <a:p>
            <a:endParaRPr 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Freeform 5"/>
          <p:cNvSpPr/>
          <p:nvPr/>
        </p:nvSpPr>
        <p:spPr>
          <a:xfrm>
            <a:off x="14724828" y="2553360"/>
            <a:ext cx="2771221" cy="7733640"/>
          </a:xfrm>
          <a:custGeom>
            <a:avLst/>
            <a:gdLst/>
            <a:ahLst/>
            <a:cxnLst/>
            <a:rect l="l" t="t" r="r" b="b"/>
            <a:pathLst>
              <a:path w="2771221" h="7733640">
                <a:moveTo>
                  <a:pt x="0" y="0"/>
                </a:moveTo>
                <a:lnTo>
                  <a:pt x="2771220" y="0"/>
                </a:lnTo>
                <a:lnTo>
                  <a:pt x="2771220" y="7733640"/>
                </a:lnTo>
                <a:lnTo>
                  <a:pt x="0" y="7733640"/>
                </a:lnTo>
                <a:lnTo>
                  <a:pt x="0" y="0"/>
                </a:lnTo>
                <a:close/>
              </a:path>
            </a:pathLst>
          </a:custGeom>
          <a:blipFill>
            <a:blip r:embed="rId6"/>
            <a:stretch>
              <a:fillRect/>
            </a:stretch>
          </a:blipFill>
        </p:spPr>
        <p:txBody>
          <a:bodyPr/>
          <a:lstStyle/>
          <a:p>
            <a:endParaRPr lang="fr-FR"/>
          </a:p>
        </p:txBody>
      </p:sp>
      <p:sp>
        <p:nvSpPr>
          <p:cNvPr id="6" name="Freeform 6"/>
          <p:cNvSpPr/>
          <p:nvPr/>
        </p:nvSpPr>
        <p:spPr>
          <a:xfrm rot="-1001314">
            <a:off x="9772534" y="3690614"/>
            <a:ext cx="2851603" cy="1076480"/>
          </a:xfrm>
          <a:custGeom>
            <a:avLst/>
            <a:gdLst/>
            <a:ahLst/>
            <a:cxnLst/>
            <a:rect l="l" t="t" r="r" b="b"/>
            <a:pathLst>
              <a:path w="2851603" h="1076480">
                <a:moveTo>
                  <a:pt x="0" y="0"/>
                </a:moveTo>
                <a:lnTo>
                  <a:pt x="2851602" y="0"/>
                </a:lnTo>
                <a:lnTo>
                  <a:pt x="2851602" y="1076480"/>
                </a:lnTo>
                <a:lnTo>
                  <a:pt x="0" y="10764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7" name="TextBox 7"/>
          <p:cNvSpPr txBox="1"/>
          <p:nvPr/>
        </p:nvSpPr>
        <p:spPr>
          <a:xfrm>
            <a:off x="1813975" y="4257429"/>
            <a:ext cx="9988473" cy="3676133"/>
          </a:xfrm>
          <a:prstGeom prst="rect">
            <a:avLst/>
          </a:prstGeom>
        </p:spPr>
        <p:txBody>
          <a:bodyPr lIns="0" tIns="0" rIns="0" bIns="0" rtlCol="0" anchor="t">
            <a:spAutoFit/>
          </a:bodyPr>
          <a:lstStyle/>
          <a:p>
            <a:pPr marL="0" lvl="0" indent="0" algn="l">
              <a:lnSpc>
                <a:spcPts val="14452"/>
              </a:lnSpc>
            </a:pPr>
            <a:r>
              <a:rPr lang="en-US" sz="12352" b="1">
                <a:solidFill>
                  <a:srgbClr val="000000"/>
                </a:solidFill>
                <a:latin typeface="Raleway Bold"/>
                <a:ea typeface="Raleway Bold"/>
                <a:cs typeface="Raleway Bold"/>
                <a:sym typeface="Raleway Bold"/>
              </a:rPr>
              <a:t>Robert ALENVERS</a:t>
            </a:r>
          </a:p>
        </p:txBody>
      </p:sp>
      <p:sp>
        <p:nvSpPr>
          <p:cNvPr id="8" name="TextBox 8"/>
          <p:cNvSpPr txBox="1"/>
          <p:nvPr/>
        </p:nvSpPr>
        <p:spPr>
          <a:xfrm>
            <a:off x="4729516" y="593919"/>
            <a:ext cx="9121364"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AMÉNAGEMENT N°3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4755204" y="4978788"/>
            <a:ext cx="3171732" cy="5496143"/>
          </a:xfrm>
          <a:custGeom>
            <a:avLst/>
            <a:gdLst/>
            <a:ahLst/>
            <a:cxnLst/>
            <a:rect l="l" t="t" r="r" b="b"/>
            <a:pathLst>
              <a:path w="3171732" h="5496143">
                <a:moveTo>
                  <a:pt x="0" y="0"/>
                </a:moveTo>
                <a:lnTo>
                  <a:pt x="3171732" y="0"/>
                </a:lnTo>
                <a:lnTo>
                  <a:pt x="3171732" y="5496142"/>
                </a:lnTo>
                <a:lnTo>
                  <a:pt x="0" y="5496142"/>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365116" y="2083806"/>
            <a:ext cx="9557767" cy="7615053"/>
          </a:xfrm>
          <a:prstGeom prst="rect">
            <a:avLst/>
          </a:prstGeom>
        </p:spPr>
        <p:txBody>
          <a:bodyPr lIns="0" tIns="0" rIns="0" bIns="0" rtlCol="0" anchor="t">
            <a:spAutoFit/>
          </a:bodyPr>
          <a:lstStyle/>
          <a:p>
            <a:pPr marL="0" lvl="0" indent="0" algn="ctr">
              <a:lnSpc>
                <a:spcPts val="7644"/>
              </a:lnSpc>
              <a:spcBef>
                <a:spcPct val="0"/>
              </a:spcBef>
            </a:pPr>
            <a:r>
              <a:rPr lang="en-US" sz="4087">
                <a:solidFill>
                  <a:srgbClr val="000000"/>
                </a:solidFill>
                <a:latin typeface="More Sugar"/>
                <a:ea typeface="More Sugar"/>
                <a:cs typeface="More Sugar"/>
                <a:sym typeface="More Sugar"/>
              </a:rPr>
              <a:t>«</a:t>
            </a:r>
            <a:r>
              <a:rPr lang="en-US" sz="4087" u="none" strike="noStrike">
                <a:solidFill>
                  <a:srgbClr val="000000"/>
                </a:solidFill>
                <a:latin typeface="More Sugar"/>
                <a:ea typeface="More Sugar"/>
                <a:cs typeface="More Sugar"/>
                <a:sym typeface="More Sugar"/>
              </a:rPr>
              <a:t> Je… je n’y arrive plus. J’ai tout donné, </a:t>
            </a:r>
          </a:p>
          <a:p>
            <a:pPr marL="0" lvl="0" indent="0" algn="ctr">
              <a:lnSpc>
                <a:spcPts val="7644"/>
              </a:lnSpc>
              <a:spcBef>
                <a:spcPct val="0"/>
              </a:spcBef>
            </a:pPr>
            <a:r>
              <a:rPr lang="en-US" sz="4087" u="none" strike="noStrike">
                <a:solidFill>
                  <a:srgbClr val="000000"/>
                </a:solidFill>
                <a:latin typeface="More Sugar"/>
                <a:ea typeface="More Sugar"/>
                <a:cs typeface="More Sugar"/>
                <a:sym typeface="More Sugar"/>
              </a:rPr>
              <a:t>tout le temps… et là je me sens vide.</a:t>
            </a:r>
          </a:p>
          <a:p>
            <a:pPr marL="0" lvl="0" indent="0" algn="ctr">
              <a:lnSpc>
                <a:spcPts val="7644"/>
              </a:lnSpc>
              <a:spcBef>
                <a:spcPct val="0"/>
              </a:spcBef>
            </a:pPr>
            <a:r>
              <a:rPr lang="en-US" sz="4087" u="none" strike="noStrike">
                <a:solidFill>
                  <a:srgbClr val="000000"/>
                </a:solidFill>
                <a:latin typeface="More Sugar"/>
                <a:ea typeface="More Sugar"/>
                <a:cs typeface="More Sugar"/>
                <a:sym typeface="More Sugar"/>
              </a:rPr>
              <a:t>Chaque mail est une montagne à escalader,</a:t>
            </a:r>
          </a:p>
          <a:p>
            <a:pPr marL="0" lvl="0" indent="0" algn="ctr">
              <a:lnSpc>
                <a:spcPts val="7644"/>
              </a:lnSpc>
              <a:spcBef>
                <a:spcPct val="0"/>
              </a:spcBef>
            </a:pPr>
            <a:r>
              <a:rPr lang="en-US" sz="4087" u="none" strike="noStrike">
                <a:solidFill>
                  <a:srgbClr val="000000"/>
                </a:solidFill>
                <a:latin typeface="More Sugar"/>
                <a:ea typeface="More Sugar"/>
                <a:cs typeface="More Sugar"/>
                <a:sym typeface="More Sugar"/>
              </a:rPr>
              <a:t>Je ne sais même plus par où commencer </a:t>
            </a:r>
          </a:p>
          <a:p>
            <a:pPr marL="0" lvl="0" indent="0" algn="ctr">
              <a:lnSpc>
                <a:spcPts val="7644"/>
              </a:lnSpc>
              <a:spcBef>
                <a:spcPct val="0"/>
              </a:spcBef>
            </a:pPr>
            <a:r>
              <a:rPr lang="en-US" sz="4087" u="none" strike="noStrike">
                <a:solidFill>
                  <a:srgbClr val="000000"/>
                </a:solidFill>
                <a:latin typeface="More Sugar"/>
                <a:ea typeface="More Sugar"/>
                <a:cs typeface="More Sugar"/>
                <a:sym typeface="More Sugar"/>
              </a:rPr>
              <a:t>pour me relever.</a:t>
            </a:r>
          </a:p>
          <a:p>
            <a:pPr marL="0" lvl="0" indent="0" algn="ctr">
              <a:lnSpc>
                <a:spcPts val="7644"/>
              </a:lnSpc>
              <a:spcBef>
                <a:spcPct val="0"/>
              </a:spcBef>
            </a:pPr>
            <a:r>
              <a:rPr lang="en-US" sz="4087" u="none" strike="noStrike">
                <a:solidFill>
                  <a:srgbClr val="000000"/>
                </a:solidFill>
                <a:latin typeface="More Sugar"/>
                <a:ea typeface="More Sugar"/>
                <a:cs typeface="More Sugar"/>
                <a:sym typeface="More Sugar"/>
              </a:rPr>
              <a:t>Mon chef me dit de me mettre en arret...»</a:t>
            </a:r>
          </a:p>
        </p:txBody>
      </p:sp>
      <p:grpSp>
        <p:nvGrpSpPr>
          <p:cNvPr id="6" name="Group 6"/>
          <p:cNvGrpSpPr/>
          <p:nvPr/>
        </p:nvGrpSpPr>
        <p:grpSpPr>
          <a:xfrm>
            <a:off x="279710" y="7470650"/>
            <a:ext cx="4009941" cy="3575300"/>
            <a:chOff x="0" y="0"/>
            <a:chExt cx="5346588" cy="4767067"/>
          </a:xfrm>
        </p:grpSpPr>
        <p:sp>
          <p:nvSpPr>
            <p:cNvPr id="7" name="Freeform 7"/>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7"/>
              <a:stretch>
                <a:fillRect/>
              </a:stretch>
            </a:blipFill>
          </p:spPr>
          <p:txBody>
            <a:bodyPr/>
            <a:lstStyle/>
            <a:p>
              <a:endParaRPr lang="fr-FR"/>
            </a:p>
          </p:txBody>
        </p:sp>
        <p:sp>
          <p:nvSpPr>
            <p:cNvPr id="8" name="Freeform 8"/>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8"/>
              <a:stretch>
                <a:fillRect/>
              </a:stretch>
            </a:blipFill>
          </p:spPr>
          <p:txBody>
            <a:bodyPr/>
            <a:lstStyle/>
            <a:p>
              <a:endParaRPr lang="fr-FR"/>
            </a:p>
          </p:txBody>
        </p:sp>
      </p:grpSp>
      <p:sp>
        <p:nvSpPr>
          <p:cNvPr id="9" name="TextBox 9"/>
          <p:cNvSpPr txBox="1"/>
          <p:nvPr/>
        </p:nvSpPr>
        <p:spPr>
          <a:xfrm>
            <a:off x="4611504" y="142034"/>
            <a:ext cx="9064991"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ROBERT ALENVERS</a:t>
            </a:r>
          </a:p>
        </p:txBody>
      </p:sp>
      <p:sp>
        <p:nvSpPr>
          <p:cNvPr id="10" name="TextBox 10"/>
          <p:cNvSpPr txBox="1"/>
          <p:nvPr/>
        </p:nvSpPr>
        <p:spPr>
          <a:xfrm>
            <a:off x="5073854" y="1600570"/>
            <a:ext cx="8140292" cy="530861"/>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212324</a:t>
            </a:r>
          </a:p>
        </p:txBody>
      </p:sp>
      <p:sp>
        <p:nvSpPr>
          <p:cNvPr id="11" name="TextBox 11"/>
          <p:cNvSpPr txBox="1"/>
          <p:nvPr/>
        </p:nvSpPr>
        <p:spPr>
          <a:xfrm>
            <a:off x="14904942" y="4073014"/>
            <a:ext cx="3021994" cy="737323"/>
          </a:xfrm>
          <a:prstGeom prst="rect">
            <a:avLst/>
          </a:prstGeom>
        </p:spPr>
        <p:txBody>
          <a:bodyPr lIns="0" tIns="0" rIns="0" bIns="0" rtlCol="0" anchor="t">
            <a:spAutoFit/>
          </a:bodyPr>
          <a:lstStyle/>
          <a:p>
            <a:pPr algn="ctr">
              <a:lnSpc>
                <a:spcPts val="2940"/>
              </a:lnSpc>
              <a:spcBef>
                <a:spcPct val="0"/>
              </a:spcBef>
            </a:pPr>
            <a:r>
              <a:rPr lang="en-US" sz="2100">
                <a:solidFill>
                  <a:srgbClr val="000000"/>
                </a:solidFill>
                <a:latin typeface="More Sugar"/>
                <a:ea typeface="More Sugar"/>
                <a:cs typeface="More Sugar"/>
                <a:sym typeface="More Sugar"/>
              </a:rPr>
              <a:t>JE SAIS PAS POURQUOI JE PLEURE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173804" y="2679845"/>
            <a:ext cx="10589653" cy="6113966"/>
          </a:xfrm>
          <a:prstGeom prst="rect">
            <a:avLst/>
          </a:prstGeom>
        </p:spPr>
        <p:txBody>
          <a:bodyPr lIns="0" tIns="0" rIns="0" bIns="0" rtlCol="0" anchor="t">
            <a:spAutoFit/>
          </a:bodyPr>
          <a:lstStyle/>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46 ans​</a:t>
            </a:r>
          </a:p>
          <a:p>
            <a:pPr marL="703619" lvl="1" indent="-351810" algn="l">
              <a:lnSpc>
                <a:spcPts val="6094"/>
              </a:lnSpc>
              <a:buFont typeface="Arial"/>
              <a:buChar char="•"/>
            </a:pPr>
            <a:r>
              <a:rPr lang="en-US" sz="3259" b="1" u="none" strike="noStrike">
                <a:solidFill>
                  <a:srgbClr val="000000"/>
                </a:solidFill>
                <a:latin typeface="Raleway Bold"/>
                <a:ea typeface="Raleway Bold"/>
                <a:cs typeface="Raleway Bold"/>
                <a:sym typeface="Raleway Bold"/>
              </a:rPr>
              <a:t>Développeur python senior​</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Cadre au PostExpress, </a:t>
            </a:r>
          </a:p>
          <a:p>
            <a:pPr algn="l">
              <a:lnSpc>
                <a:spcPts val="6094"/>
              </a:lnSpc>
            </a:pPr>
            <a:r>
              <a:rPr lang="en-US" sz="3259" u="none" strike="noStrike">
                <a:solidFill>
                  <a:srgbClr val="000000"/>
                </a:solidFill>
                <a:latin typeface="Raleway"/>
                <a:ea typeface="Raleway"/>
                <a:cs typeface="Raleway"/>
                <a:sym typeface="Raleway"/>
              </a:rPr>
              <a:t>       sur le projet d’application mobile de suivi des colis​</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Télétravail 3 jours / semaine​</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Travaille dans un bureau en openspace de 6 personnes dans le bâtiment de la direction.​</a:t>
            </a:r>
          </a:p>
          <a:p>
            <a:pPr marL="703619" lvl="1" indent="-351810" algn="l">
              <a:lnSpc>
                <a:spcPts val="6094"/>
              </a:lnSpc>
              <a:buFont typeface="Arial"/>
              <a:buChar char="•"/>
            </a:pPr>
            <a:r>
              <a:rPr lang="en-US" sz="3259" u="none" strike="noStrike">
                <a:solidFill>
                  <a:srgbClr val="000000"/>
                </a:solidFill>
                <a:latin typeface="Raleway"/>
                <a:ea typeface="Raleway"/>
                <a:cs typeface="Raleway"/>
                <a:sym typeface="Raleway"/>
              </a:rPr>
              <a:t>Bonne hygiène de vie</a:t>
            </a:r>
          </a:p>
        </p:txBody>
      </p:sp>
      <p:sp>
        <p:nvSpPr>
          <p:cNvPr id="5" name="TextBox 5"/>
          <p:cNvSpPr txBox="1"/>
          <p:nvPr/>
        </p:nvSpPr>
        <p:spPr>
          <a:xfrm>
            <a:off x="4611504" y="142034"/>
            <a:ext cx="9064991"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ROBERT ALENVERS</a:t>
            </a:r>
          </a:p>
        </p:txBody>
      </p:sp>
      <p:sp>
        <p:nvSpPr>
          <p:cNvPr id="6" name="TextBox 6"/>
          <p:cNvSpPr txBox="1"/>
          <p:nvPr/>
        </p:nvSpPr>
        <p:spPr>
          <a:xfrm>
            <a:off x="5073854" y="1600570"/>
            <a:ext cx="8140292" cy="530861"/>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MATRICULE 212324</a:t>
            </a:r>
          </a:p>
        </p:txBody>
      </p:sp>
      <p:sp>
        <p:nvSpPr>
          <p:cNvPr id="7" name="Freeform 7"/>
          <p:cNvSpPr/>
          <p:nvPr/>
        </p:nvSpPr>
        <p:spPr>
          <a:xfrm>
            <a:off x="12507264" y="6096710"/>
            <a:ext cx="6011308" cy="4944301"/>
          </a:xfrm>
          <a:custGeom>
            <a:avLst/>
            <a:gdLst/>
            <a:ahLst/>
            <a:cxnLst/>
            <a:rect l="l" t="t" r="r" b="b"/>
            <a:pathLst>
              <a:path w="6011308" h="4944301">
                <a:moveTo>
                  <a:pt x="0" y="0"/>
                </a:moveTo>
                <a:lnTo>
                  <a:pt x="6011308" y="0"/>
                </a:lnTo>
                <a:lnTo>
                  <a:pt x="6011308" y="4944301"/>
                </a:lnTo>
                <a:lnTo>
                  <a:pt x="0" y="4944301"/>
                </a:lnTo>
                <a:lnTo>
                  <a:pt x="0" y="0"/>
                </a:lnTo>
                <a:close/>
              </a:path>
            </a:pathLst>
          </a:custGeom>
          <a:blipFill>
            <a:blip r:embed="rId6"/>
            <a:stretch>
              <a:fillRect/>
            </a:stretch>
          </a:blipFill>
        </p:spPr>
        <p:txBody>
          <a:bodyPr/>
          <a:lstStyle/>
          <a:p>
            <a:endParaRPr lang="fr-FR"/>
          </a:p>
        </p:txBody>
      </p:sp>
      <p:sp>
        <p:nvSpPr>
          <p:cNvPr id="8" name="TextBox 8"/>
          <p:cNvSpPr txBox="1"/>
          <p:nvPr/>
        </p:nvSpPr>
        <p:spPr>
          <a:xfrm>
            <a:off x="14651047" y="5394991"/>
            <a:ext cx="3021994" cy="737323"/>
          </a:xfrm>
          <a:prstGeom prst="rect">
            <a:avLst/>
          </a:prstGeom>
        </p:spPr>
        <p:txBody>
          <a:bodyPr lIns="0" tIns="0" rIns="0" bIns="0" rtlCol="0" anchor="t">
            <a:spAutoFit/>
          </a:bodyPr>
          <a:lstStyle/>
          <a:p>
            <a:pPr algn="ctr">
              <a:lnSpc>
                <a:spcPts val="2940"/>
              </a:lnSpc>
            </a:pPr>
            <a:r>
              <a:rPr lang="en-US" sz="2100">
                <a:solidFill>
                  <a:srgbClr val="000000"/>
                </a:solidFill>
                <a:latin typeface="More Sugar"/>
                <a:ea typeface="More Sugar"/>
                <a:cs typeface="More Sugar"/>
                <a:sym typeface="More Sugar"/>
              </a:rPr>
              <a:t>QUOI ?! </a:t>
            </a:r>
          </a:p>
          <a:p>
            <a:pPr algn="ctr">
              <a:lnSpc>
                <a:spcPts val="2940"/>
              </a:lnSpc>
              <a:spcBef>
                <a:spcPct val="0"/>
              </a:spcBef>
            </a:pPr>
            <a:r>
              <a:rPr lang="en-US" sz="2100">
                <a:solidFill>
                  <a:srgbClr val="000000"/>
                </a:solidFill>
                <a:latin typeface="More Sugar"/>
                <a:ea typeface="More Sugar"/>
                <a:cs typeface="More Sugar"/>
                <a:sym typeface="More Sugar"/>
              </a:rPr>
              <a:t>IL EST 20 H !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11524816" y="4278542"/>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Les 26 facteurs de RPS</a:t>
            </a:r>
          </a:p>
        </p:txBody>
      </p:sp>
      <p:sp>
        <p:nvSpPr>
          <p:cNvPr id="5" name="Freeform 5"/>
          <p:cNvSpPr/>
          <p:nvPr/>
        </p:nvSpPr>
        <p:spPr>
          <a:xfrm rot="-3309663" flipH="1">
            <a:off x="11448268" y="584498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6" name="TextBox 6"/>
          <p:cNvSpPr txBox="1"/>
          <p:nvPr/>
        </p:nvSpPr>
        <p:spPr>
          <a:xfrm>
            <a:off x="3044896" y="4602091"/>
            <a:ext cx="3120598" cy="9861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Contraintes biomécaniques</a:t>
            </a:r>
          </a:p>
        </p:txBody>
      </p:sp>
      <p:sp>
        <p:nvSpPr>
          <p:cNvPr id="7" name="Freeform 7"/>
          <p:cNvSpPr/>
          <p:nvPr/>
        </p:nvSpPr>
        <p:spPr>
          <a:xfrm rot="-7813644" flipH="1" flipV="1">
            <a:off x="5593636" y="5731975"/>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8" name="Freeform 8"/>
          <p:cNvSpPr/>
          <p:nvPr/>
        </p:nvSpPr>
        <p:spPr>
          <a:xfrm rot="-7813644" flipH="1" flipV="1">
            <a:off x="7022652" y="4128272"/>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9" name="Freeform 9"/>
          <p:cNvSpPr/>
          <p:nvPr/>
        </p:nvSpPr>
        <p:spPr>
          <a:xfrm rot="-4843784" flipH="1">
            <a:off x="10370502" y="373613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0" name="Freeform 10"/>
          <p:cNvSpPr/>
          <p:nvPr/>
        </p:nvSpPr>
        <p:spPr>
          <a:xfrm rot="-2763796" flipH="1">
            <a:off x="10710346" y="8273305"/>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1" name="TextBox 11"/>
          <p:cNvSpPr txBox="1"/>
          <p:nvPr/>
        </p:nvSpPr>
        <p:spPr>
          <a:xfrm>
            <a:off x="11749617" y="5349977"/>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12" name="TextBox 12"/>
          <p:cNvSpPr txBox="1"/>
          <p:nvPr/>
        </p:nvSpPr>
        <p:spPr>
          <a:xfrm>
            <a:off x="3398443" y="7160092"/>
            <a:ext cx="3120598" cy="14814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Ambiance physique  de travail</a:t>
            </a:r>
          </a:p>
        </p:txBody>
      </p:sp>
      <p:sp>
        <p:nvSpPr>
          <p:cNvPr id="13" name="TextBox 13"/>
          <p:cNvSpPr txBox="1"/>
          <p:nvPr/>
        </p:nvSpPr>
        <p:spPr>
          <a:xfrm>
            <a:off x="4016088" y="869869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TC</a:t>
            </a:r>
          </a:p>
        </p:txBody>
      </p:sp>
      <p:sp>
        <p:nvSpPr>
          <p:cNvPr id="14" name="Freeform 14"/>
          <p:cNvSpPr/>
          <p:nvPr/>
        </p:nvSpPr>
        <p:spPr>
          <a:xfrm rot="-10029248" flipH="1" flipV="1">
            <a:off x="5783045" y="8347580"/>
            <a:ext cx="891957" cy="525444"/>
          </a:xfrm>
          <a:custGeom>
            <a:avLst/>
            <a:gdLst/>
            <a:ahLst/>
            <a:cxnLst/>
            <a:rect l="l" t="t" r="r" b="b"/>
            <a:pathLst>
              <a:path w="891957" h="525444">
                <a:moveTo>
                  <a:pt x="891957" y="525443"/>
                </a:moveTo>
                <a:lnTo>
                  <a:pt x="0" y="525443"/>
                </a:lnTo>
                <a:lnTo>
                  <a:pt x="0" y="0"/>
                </a:lnTo>
                <a:lnTo>
                  <a:pt x="891957" y="0"/>
                </a:lnTo>
                <a:lnTo>
                  <a:pt x="891957" y="525443"/>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5" name="Freeform 15"/>
          <p:cNvSpPr/>
          <p:nvPr/>
        </p:nvSpPr>
        <p:spPr>
          <a:xfrm>
            <a:off x="7487179" y="4929740"/>
            <a:ext cx="3171732" cy="5496143"/>
          </a:xfrm>
          <a:custGeom>
            <a:avLst/>
            <a:gdLst/>
            <a:ahLst/>
            <a:cxnLst/>
            <a:rect l="l" t="t" r="r" b="b"/>
            <a:pathLst>
              <a:path w="3171732" h="5496143">
                <a:moveTo>
                  <a:pt x="0" y="0"/>
                </a:moveTo>
                <a:lnTo>
                  <a:pt x="3171732" y="0"/>
                </a:lnTo>
                <a:lnTo>
                  <a:pt x="3171732" y="5496143"/>
                </a:lnTo>
                <a:lnTo>
                  <a:pt x="0" y="5496143"/>
                </a:lnTo>
                <a:lnTo>
                  <a:pt x="0" y="0"/>
                </a:lnTo>
                <a:close/>
              </a:path>
            </a:pathLst>
          </a:custGeom>
          <a:blipFill>
            <a:blip r:embed="rId8"/>
            <a:stretch>
              <a:fillRect/>
            </a:stretch>
          </a:blipFill>
        </p:spPr>
        <p:txBody>
          <a:bodyPr/>
          <a:lstStyle/>
          <a:p>
            <a:endParaRPr lang="fr-FR"/>
          </a:p>
        </p:txBody>
      </p:sp>
      <p:sp>
        <p:nvSpPr>
          <p:cNvPr id="16" name="Freeform 16"/>
          <p:cNvSpPr/>
          <p:nvPr/>
        </p:nvSpPr>
        <p:spPr>
          <a:xfrm rot="1184426">
            <a:off x="14495208" y="4220159"/>
            <a:ext cx="3544328" cy="2087931"/>
          </a:xfrm>
          <a:custGeom>
            <a:avLst/>
            <a:gdLst/>
            <a:ahLst/>
            <a:cxnLst/>
            <a:rect l="l" t="t" r="r" b="b"/>
            <a:pathLst>
              <a:path w="3544328" h="2087931">
                <a:moveTo>
                  <a:pt x="0" y="0"/>
                </a:moveTo>
                <a:lnTo>
                  <a:pt x="3544328" y="0"/>
                </a:lnTo>
                <a:lnTo>
                  <a:pt x="3544328" y="2087931"/>
                </a:lnTo>
                <a:lnTo>
                  <a:pt x="0" y="20879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17" name="Freeform 17"/>
          <p:cNvSpPr/>
          <p:nvPr/>
        </p:nvSpPr>
        <p:spPr>
          <a:xfrm>
            <a:off x="11275639" y="3150076"/>
            <a:ext cx="3681628" cy="3815159"/>
          </a:xfrm>
          <a:custGeom>
            <a:avLst/>
            <a:gdLst/>
            <a:ahLst/>
            <a:cxnLst/>
            <a:rect l="l" t="t" r="r" b="b"/>
            <a:pathLst>
              <a:path w="3681628" h="3815159">
                <a:moveTo>
                  <a:pt x="0" y="0"/>
                </a:moveTo>
                <a:lnTo>
                  <a:pt x="3681628" y="0"/>
                </a:lnTo>
                <a:lnTo>
                  <a:pt x="3681628" y="3815159"/>
                </a:lnTo>
                <a:lnTo>
                  <a:pt x="0" y="381515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18" name="TextBox 18"/>
          <p:cNvSpPr txBox="1"/>
          <p:nvPr/>
        </p:nvSpPr>
        <p:spPr>
          <a:xfrm>
            <a:off x="4041255" y="168194"/>
            <a:ext cx="10205489"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L’EXPOSITION</a:t>
            </a:r>
          </a:p>
        </p:txBody>
      </p:sp>
      <p:sp>
        <p:nvSpPr>
          <p:cNvPr id="19" name="TextBox 19"/>
          <p:cNvSpPr txBox="1"/>
          <p:nvPr/>
        </p:nvSpPr>
        <p:spPr>
          <a:xfrm>
            <a:off x="5419724" y="3083401"/>
            <a:ext cx="3120598" cy="4908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Horaires atypiques</a:t>
            </a:r>
          </a:p>
        </p:txBody>
      </p:sp>
      <p:sp>
        <p:nvSpPr>
          <p:cNvPr id="20" name="TextBox 20"/>
          <p:cNvSpPr txBox="1"/>
          <p:nvPr/>
        </p:nvSpPr>
        <p:spPr>
          <a:xfrm>
            <a:off x="9715340" y="2016054"/>
            <a:ext cx="3120598" cy="9861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Facteurs individuels</a:t>
            </a:r>
          </a:p>
        </p:txBody>
      </p:sp>
      <p:sp>
        <p:nvSpPr>
          <p:cNvPr id="21" name="TextBox 21"/>
          <p:cNvSpPr txBox="1"/>
          <p:nvPr/>
        </p:nvSpPr>
        <p:spPr>
          <a:xfrm>
            <a:off x="10942333" y="7046427"/>
            <a:ext cx="3120598" cy="986155"/>
          </a:xfrm>
          <a:prstGeom prst="rect">
            <a:avLst/>
          </a:prstGeom>
        </p:spPr>
        <p:txBody>
          <a:bodyPr lIns="0" tIns="0" rIns="0" bIns="0" rtlCol="0" anchor="t">
            <a:spAutoFit/>
          </a:bodyPr>
          <a:lstStyle/>
          <a:p>
            <a:pPr algn="ctr">
              <a:lnSpc>
                <a:spcPts val="3919"/>
              </a:lnSpc>
            </a:pPr>
            <a:r>
              <a:rPr lang="en-US" sz="2799">
                <a:solidFill>
                  <a:srgbClr val="000000"/>
                </a:solidFill>
                <a:latin typeface="Quicksand"/>
                <a:ea typeface="Quicksand"/>
                <a:cs typeface="Quicksand"/>
                <a:sym typeface="Quicksand"/>
              </a:rPr>
              <a:t>Facteurs de risques physiques</a:t>
            </a:r>
          </a:p>
        </p:txBody>
      </p:sp>
      <p:sp>
        <p:nvSpPr>
          <p:cNvPr id="22" name="TextBox 22"/>
          <p:cNvSpPr txBox="1"/>
          <p:nvPr/>
        </p:nvSpPr>
        <p:spPr>
          <a:xfrm>
            <a:off x="3662542" y="564544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a:t>
            </a:r>
          </a:p>
        </p:txBody>
      </p:sp>
      <p:sp>
        <p:nvSpPr>
          <p:cNvPr id="23" name="TextBox 23"/>
          <p:cNvSpPr txBox="1"/>
          <p:nvPr/>
        </p:nvSpPr>
        <p:spPr>
          <a:xfrm>
            <a:off x="6037369" y="3649609"/>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a:t>
            </a:r>
          </a:p>
        </p:txBody>
      </p:sp>
      <p:sp>
        <p:nvSpPr>
          <p:cNvPr id="24" name="TextBox 24"/>
          <p:cNvSpPr txBox="1"/>
          <p:nvPr/>
        </p:nvSpPr>
        <p:spPr>
          <a:xfrm>
            <a:off x="9920621" y="3062358"/>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25" name="TextBox 25"/>
          <p:cNvSpPr txBox="1"/>
          <p:nvPr/>
        </p:nvSpPr>
        <p:spPr>
          <a:xfrm>
            <a:off x="11147615" y="8089732"/>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AT / TC</a:t>
            </a:r>
          </a:p>
        </p:txBody>
      </p:sp>
      <p:sp>
        <p:nvSpPr>
          <p:cNvPr id="26" name="TextBox 26"/>
          <p:cNvSpPr txBox="1"/>
          <p:nvPr/>
        </p:nvSpPr>
        <p:spPr>
          <a:xfrm>
            <a:off x="203865" y="9220200"/>
            <a:ext cx="2625750" cy="800100"/>
          </a:xfrm>
          <a:prstGeom prst="rect">
            <a:avLst/>
          </a:prstGeom>
        </p:spPr>
        <p:txBody>
          <a:bodyPr lIns="0" tIns="0" rIns="0" bIns="0" rtlCol="0" anchor="t">
            <a:spAutoFit/>
          </a:bodyPr>
          <a:lstStyle/>
          <a:p>
            <a:pPr algn="l">
              <a:lnSpc>
                <a:spcPts val="2100"/>
              </a:lnSpc>
              <a:spcBef>
                <a:spcPct val="0"/>
              </a:spcBef>
            </a:pPr>
            <a:r>
              <a:rPr lang="en-US" sz="1500">
                <a:solidFill>
                  <a:srgbClr val="F34336"/>
                </a:solidFill>
                <a:latin typeface="More Sugar"/>
                <a:ea typeface="More Sugar"/>
                <a:cs typeface="More Sugar"/>
                <a:sym typeface="More Sugar"/>
              </a:rPr>
              <a:t>TC : Troubles Chroniques (Cancers, Maladies Cardio, etc.)</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718119" y="144934"/>
            <a:ext cx="12851761"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LE JEU DES 7 FAMILLES RPS</a:t>
            </a:r>
          </a:p>
        </p:txBody>
      </p:sp>
      <p:sp>
        <p:nvSpPr>
          <p:cNvPr id="3" name="TextBox 3"/>
          <p:cNvSpPr txBox="1"/>
          <p:nvPr/>
        </p:nvSpPr>
        <p:spPr>
          <a:xfrm>
            <a:off x="1507075" y="1477511"/>
            <a:ext cx="15273851" cy="1073786"/>
          </a:xfrm>
          <a:prstGeom prst="rect">
            <a:avLst/>
          </a:prstGeom>
        </p:spPr>
        <p:txBody>
          <a:bodyPr lIns="0" tIns="0" rIns="0" bIns="0" rtlCol="0" anchor="t">
            <a:spAutoFit/>
          </a:bodyPr>
          <a:lstStyle/>
          <a:p>
            <a:pPr algn="ctr">
              <a:lnSpc>
                <a:spcPts val="4339"/>
              </a:lnSpc>
            </a:pPr>
            <a:r>
              <a:rPr lang="en-US" sz="3099">
                <a:solidFill>
                  <a:srgbClr val="000000"/>
                </a:solidFill>
                <a:latin typeface="Raleway"/>
                <a:ea typeface="Raleway"/>
                <a:cs typeface="Raleway"/>
                <a:sym typeface="Raleway"/>
              </a:rPr>
              <a:t>26 MANIÈRES DE STRESSER OU RENDRE MALHEUREUX</a:t>
            </a:r>
          </a:p>
          <a:p>
            <a:pPr algn="ctr">
              <a:lnSpc>
                <a:spcPts val="4339"/>
              </a:lnSpc>
              <a:spcBef>
                <a:spcPct val="0"/>
              </a:spcBef>
            </a:pPr>
            <a:r>
              <a:rPr lang="en-US" sz="3099">
                <a:solidFill>
                  <a:srgbClr val="000000"/>
                </a:solidFill>
                <a:latin typeface="Raleway"/>
                <a:ea typeface="Raleway"/>
                <a:cs typeface="Raleway"/>
                <a:sym typeface="Raleway"/>
              </a:rPr>
              <a:t>SELON L’INRS / GOLLAC</a:t>
            </a:r>
          </a:p>
        </p:txBody>
      </p:sp>
      <p:sp>
        <p:nvSpPr>
          <p:cNvPr id="4" name="Freeform 4"/>
          <p:cNvSpPr/>
          <p:nvPr/>
        </p:nvSpPr>
        <p:spPr>
          <a:xfrm>
            <a:off x="4747362" y="5746090"/>
            <a:ext cx="5330739" cy="4384533"/>
          </a:xfrm>
          <a:custGeom>
            <a:avLst/>
            <a:gdLst/>
            <a:ahLst/>
            <a:cxnLst/>
            <a:rect l="l" t="t" r="r" b="b"/>
            <a:pathLst>
              <a:path w="5330739" h="4384533">
                <a:moveTo>
                  <a:pt x="0" y="0"/>
                </a:moveTo>
                <a:lnTo>
                  <a:pt x="5330739" y="0"/>
                </a:lnTo>
                <a:lnTo>
                  <a:pt x="5330739" y="4384533"/>
                </a:lnTo>
                <a:lnTo>
                  <a:pt x="0" y="4384533"/>
                </a:lnTo>
                <a:lnTo>
                  <a:pt x="0" y="0"/>
                </a:lnTo>
                <a:close/>
              </a:path>
            </a:pathLst>
          </a:custGeom>
          <a:blipFill>
            <a:blip r:embed="rId3"/>
            <a:stretch>
              <a:fillRect/>
            </a:stretch>
          </a:blipFill>
        </p:spPr>
        <p:txBody>
          <a:bodyPr/>
          <a:lstStyle/>
          <a:p>
            <a:endParaRPr lang="fr-FR"/>
          </a:p>
        </p:txBody>
      </p:sp>
      <p:sp>
        <p:nvSpPr>
          <p:cNvPr id="5" name="Freeform 5"/>
          <p:cNvSpPr/>
          <p:nvPr/>
        </p:nvSpPr>
        <p:spPr>
          <a:xfrm rot="2297931">
            <a:off x="3604113" y="8318822"/>
            <a:ext cx="992656" cy="584765"/>
          </a:xfrm>
          <a:custGeom>
            <a:avLst/>
            <a:gdLst/>
            <a:ahLst/>
            <a:cxnLst/>
            <a:rect l="l" t="t" r="r" b="b"/>
            <a:pathLst>
              <a:path w="992656" h="584765">
                <a:moveTo>
                  <a:pt x="0" y="0"/>
                </a:moveTo>
                <a:lnTo>
                  <a:pt x="992656" y="0"/>
                </a:lnTo>
                <a:lnTo>
                  <a:pt x="992656" y="584765"/>
                </a:lnTo>
                <a:lnTo>
                  <a:pt x="0" y="5847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6" name="TextBox 6"/>
          <p:cNvSpPr txBox="1"/>
          <p:nvPr/>
        </p:nvSpPr>
        <p:spPr>
          <a:xfrm>
            <a:off x="444283" y="7666814"/>
            <a:ext cx="2875888"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Intensité et complexité du travail​</a:t>
            </a:r>
          </a:p>
        </p:txBody>
      </p:sp>
      <p:sp>
        <p:nvSpPr>
          <p:cNvPr id="7" name="TextBox 7"/>
          <p:cNvSpPr txBox="1"/>
          <p:nvPr/>
        </p:nvSpPr>
        <p:spPr>
          <a:xfrm>
            <a:off x="367357" y="5868309"/>
            <a:ext cx="2720257"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Horaires de travail difficiles​</a:t>
            </a:r>
          </a:p>
        </p:txBody>
      </p:sp>
      <p:sp>
        <p:nvSpPr>
          <p:cNvPr id="8" name="TextBox 8"/>
          <p:cNvSpPr txBox="1"/>
          <p:nvPr/>
        </p:nvSpPr>
        <p:spPr>
          <a:xfrm>
            <a:off x="2294773" y="4353332"/>
            <a:ext cx="2720257"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Exigences émotionnelles​</a:t>
            </a:r>
          </a:p>
        </p:txBody>
      </p:sp>
      <p:sp>
        <p:nvSpPr>
          <p:cNvPr id="9" name="TextBox 9"/>
          <p:cNvSpPr txBox="1"/>
          <p:nvPr/>
        </p:nvSpPr>
        <p:spPr>
          <a:xfrm>
            <a:off x="5530790" y="3519552"/>
            <a:ext cx="2720257"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Faible autonomie au travail​</a:t>
            </a:r>
          </a:p>
        </p:txBody>
      </p:sp>
      <p:sp>
        <p:nvSpPr>
          <p:cNvPr id="10" name="TextBox 10"/>
          <p:cNvSpPr txBox="1"/>
          <p:nvPr/>
        </p:nvSpPr>
        <p:spPr>
          <a:xfrm>
            <a:off x="8626619" y="3644760"/>
            <a:ext cx="3120598"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Rapports sociaux au travail dégradés​</a:t>
            </a:r>
          </a:p>
        </p:txBody>
      </p:sp>
      <p:sp>
        <p:nvSpPr>
          <p:cNvPr id="11" name="TextBox 11"/>
          <p:cNvSpPr txBox="1"/>
          <p:nvPr/>
        </p:nvSpPr>
        <p:spPr>
          <a:xfrm>
            <a:off x="10186918" y="5219675"/>
            <a:ext cx="2720257"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Conflits de valeurs​</a:t>
            </a:r>
          </a:p>
        </p:txBody>
      </p:sp>
      <p:sp>
        <p:nvSpPr>
          <p:cNvPr id="12" name="TextBox 12"/>
          <p:cNvSpPr txBox="1"/>
          <p:nvPr/>
        </p:nvSpPr>
        <p:spPr>
          <a:xfrm>
            <a:off x="11219936" y="6825972"/>
            <a:ext cx="2720257"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Insécurité de l'emploi et du travail</a:t>
            </a:r>
          </a:p>
        </p:txBody>
      </p:sp>
      <p:sp>
        <p:nvSpPr>
          <p:cNvPr id="13" name="Freeform 13"/>
          <p:cNvSpPr/>
          <p:nvPr/>
        </p:nvSpPr>
        <p:spPr>
          <a:xfrm rot="-601654" flipV="1">
            <a:off x="3433410" y="6368324"/>
            <a:ext cx="891957" cy="525444"/>
          </a:xfrm>
          <a:custGeom>
            <a:avLst/>
            <a:gdLst/>
            <a:ahLst/>
            <a:cxnLst/>
            <a:rect l="l" t="t" r="r" b="b"/>
            <a:pathLst>
              <a:path w="891957" h="525444">
                <a:moveTo>
                  <a:pt x="0" y="525444"/>
                </a:moveTo>
                <a:lnTo>
                  <a:pt x="891957" y="525444"/>
                </a:lnTo>
                <a:lnTo>
                  <a:pt x="891957" y="0"/>
                </a:lnTo>
                <a:lnTo>
                  <a:pt x="0" y="0"/>
                </a:lnTo>
                <a:lnTo>
                  <a:pt x="0" y="52544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4" name="Freeform 14"/>
          <p:cNvSpPr/>
          <p:nvPr/>
        </p:nvSpPr>
        <p:spPr>
          <a:xfrm rot="2120757" flipV="1">
            <a:off x="4569051" y="5672262"/>
            <a:ext cx="891957" cy="525444"/>
          </a:xfrm>
          <a:custGeom>
            <a:avLst/>
            <a:gdLst/>
            <a:ahLst/>
            <a:cxnLst/>
            <a:rect l="l" t="t" r="r" b="b"/>
            <a:pathLst>
              <a:path w="891957" h="525444">
                <a:moveTo>
                  <a:pt x="0" y="525444"/>
                </a:moveTo>
                <a:lnTo>
                  <a:pt x="891957" y="525444"/>
                </a:lnTo>
                <a:lnTo>
                  <a:pt x="891957" y="0"/>
                </a:lnTo>
                <a:lnTo>
                  <a:pt x="0" y="0"/>
                </a:lnTo>
                <a:lnTo>
                  <a:pt x="0" y="52544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5" name="Freeform 15"/>
          <p:cNvSpPr/>
          <p:nvPr/>
        </p:nvSpPr>
        <p:spPr>
          <a:xfrm rot="-4746774" flipH="1" flipV="1">
            <a:off x="5794673" y="4995795"/>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6" name="Freeform 16"/>
          <p:cNvSpPr/>
          <p:nvPr/>
        </p:nvSpPr>
        <p:spPr>
          <a:xfrm rot="-3309663" flipH="1" flipV="1">
            <a:off x="8405441" y="4672230"/>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7" name="Freeform 17"/>
          <p:cNvSpPr/>
          <p:nvPr/>
        </p:nvSpPr>
        <p:spPr>
          <a:xfrm rot="-3309663" flipH="1">
            <a:off x="9797279" y="6092206"/>
            <a:ext cx="891957" cy="525444"/>
          </a:xfrm>
          <a:custGeom>
            <a:avLst/>
            <a:gdLst/>
            <a:ahLst/>
            <a:cxnLst/>
            <a:rect l="l" t="t" r="r" b="b"/>
            <a:pathLst>
              <a:path w="891957" h="525444">
                <a:moveTo>
                  <a:pt x="891957" y="0"/>
                </a:moveTo>
                <a:lnTo>
                  <a:pt x="0" y="0"/>
                </a:lnTo>
                <a:lnTo>
                  <a:pt x="0" y="525443"/>
                </a:lnTo>
                <a:lnTo>
                  <a:pt x="891957" y="525443"/>
                </a:lnTo>
                <a:lnTo>
                  <a:pt x="89195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8" name="Freeform 18"/>
          <p:cNvSpPr/>
          <p:nvPr/>
        </p:nvSpPr>
        <p:spPr>
          <a:xfrm rot="-2550972" flipH="1">
            <a:off x="10267686" y="7832355"/>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19" name="TextBox 19"/>
          <p:cNvSpPr txBox="1"/>
          <p:nvPr/>
        </p:nvSpPr>
        <p:spPr>
          <a:xfrm>
            <a:off x="13793000" y="3500502"/>
            <a:ext cx="4347807" cy="2098676"/>
          </a:xfrm>
          <a:prstGeom prst="rect">
            <a:avLst/>
          </a:prstGeom>
        </p:spPr>
        <p:txBody>
          <a:bodyPr lIns="0" tIns="0" rIns="0" bIns="0" rtlCol="0" anchor="t">
            <a:spAutoFit/>
          </a:bodyPr>
          <a:lstStyle/>
          <a:p>
            <a:pPr algn="ctr">
              <a:lnSpc>
                <a:spcPts val="5599"/>
              </a:lnSpc>
            </a:pPr>
            <a:r>
              <a:rPr lang="en-US" sz="3999">
                <a:solidFill>
                  <a:srgbClr val="000000"/>
                </a:solidFill>
                <a:latin typeface="More Sugar"/>
                <a:ea typeface="More Sugar"/>
                <a:cs typeface="More Sugar"/>
                <a:sym typeface="More Sugar"/>
              </a:rPr>
              <a:t>LE “BRUIT PSYCHOSOCIAL”</a:t>
            </a:r>
          </a:p>
          <a:p>
            <a:pPr algn="ctr">
              <a:lnSpc>
                <a:spcPts val="5599"/>
              </a:lnSpc>
              <a:spcBef>
                <a:spcPct val="0"/>
              </a:spcBef>
            </a:pPr>
            <a:r>
              <a:rPr lang="en-US" sz="3999">
                <a:solidFill>
                  <a:srgbClr val="06849A"/>
                </a:solidFill>
                <a:latin typeface="More Sugar"/>
                <a:ea typeface="More Sugar"/>
                <a:cs typeface="More Sugar"/>
                <a:sym typeface="More Sugar"/>
              </a:rPr>
              <a:t>BY LUMANISY</a:t>
            </a:r>
          </a:p>
        </p:txBody>
      </p:sp>
      <p:sp>
        <p:nvSpPr>
          <p:cNvPr id="20" name="TextBox 20"/>
          <p:cNvSpPr txBox="1"/>
          <p:nvPr/>
        </p:nvSpPr>
        <p:spPr>
          <a:xfrm>
            <a:off x="910651" y="9176844"/>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88 dbRPS</a:t>
            </a:r>
          </a:p>
        </p:txBody>
      </p:sp>
      <p:sp>
        <p:nvSpPr>
          <p:cNvPr id="21" name="TextBox 21"/>
          <p:cNvSpPr txBox="1"/>
          <p:nvPr/>
        </p:nvSpPr>
        <p:spPr>
          <a:xfrm>
            <a:off x="784832" y="6883039"/>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60 dbRPS</a:t>
            </a:r>
          </a:p>
        </p:txBody>
      </p:sp>
      <p:sp>
        <p:nvSpPr>
          <p:cNvPr id="22" name="TextBox 22"/>
          <p:cNvSpPr txBox="1"/>
          <p:nvPr/>
        </p:nvSpPr>
        <p:spPr>
          <a:xfrm>
            <a:off x="2670139" y="3889147"/>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84 dbRPS</a:t>
            </a:r>
          </a:p>
        </p:txBody>
      </p:sp>
      <p:sp>
        <p:nvSpPr>
          <p:cNvPr id="23" name="TextBox 23"/>
          <p:cNvSpPr txBox="1"/>
          <p:nvPr/>
        </p:nvSpPr>
        <p:spPr>
          <a:xfrm>
            <a:off x="5898425" y="3055367"/>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75 dbRPS</a:t>
            </a:r>
          </a:p>
        </p:txBody>
      </p:sp>
      <p:sp>
        <p:nvSpPr>
          <p:cNvPr id="24" name="TextBox 24"/>
          <p:cNvSpPr txBox="1"/>
          <p:nvPr/>
        </p:nvSpPr>
        <p:spPr>
          <a:xfrm>
            <a:off x="9059247" y="3166133"/>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92 dbRPS</a:t>
            </a:r>
          </a:p>
        </p:txBody>
      </p:sp>
      <p:sp>
        <p:nvSpPr>
          <p:cNvPr id="25" name="TextBox 25"/>
          <p:cNvSpPr txBox="1"/>
          <p:nvPr/>
        </p:nvSpPr>
        <p:spPr>
          <a:xfrm>
            <a:off x="10604392" y="6158205"/>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90 dbRPS</a:t>
            </a:r>
          </a:p>
        </p:txBody>
      </p:sp>
      <p:sp>
        <p:nvSpPr>
          <p:cNvPr id="26" name="TextBox 26"/>
          <p:cNvSpPr txBox="1"/>
          <p:nvPr/>
        </p:nvSpPr>
        <p:spPr>
          <a:xfrm>
            <a:off x="11747217" y="8312437"/>
            <a:ext cx="1885307" cy="530861"/>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78 dbRPS</a:t>
            </a:r>
          </a:p>
        </p:txBody>
      </p:sp>
      <p:sp>
        <p:nvSpPr>
          <p:cNvPr id="27" name="TextBox 27"/>
          <p:cNvSpPr txBox="1"/>
          <p:nvPr/>
        </p:nvSpPr>
        <p:spPr>
          <a:xfrm>
            <a:off x="14164138" y="5651794"/>
            <a:ext cx="3605530" cy="2159636"/>
          </a:xfrm>
          <a:prstGeom prst="rect">
            <a:avLst/>
          </a:prstGeom>
        </p:spPr>
        <p:txBody>
          <a:bodyPr lIns="0" tIns="0" rIns="0" bIns="0" rtlCol="0" anchor="t">
            <a:spAutoFit/>
          </a:bodyPr>
          <a:lstStyle/>
          <a:p>
            <a:pPr algn="ctr">
              <a:lnSpc>
                <a:spcPts val="4339"/>
              </a:lnSpc>
              <a:spcBef>
                <a:spcPct val="0"/>
              </a:spcBef>
            </a:pPr>
            <a:r>
              <a:rPr lang="en-US" sz="3099">
                <a:solidFill>
                  <a:srgbClr val="06849A"/>
                </a:solidFill>
                <a:latin typeface="More Sugar"/>
                <a:ea typeface="More Sugar"/>
                <a:cs typeface="More Sugar"/>
                <a:sym typeface="More Sugar"/>
              </a:rPr>
              <a:t>Inévitable mais toujours réductible, comme le bruit physique</a:t>
            </a:r>
          </a:p>
        </p:txBody>
      </p:sp>
      <p:sp>
        <p:nvSpPr>
          <p:cNvPr id="28" name="TextBox 28"/>
          <p:cNvSpPr txBox="1"/>
          <p:nvPr/>
        </p:nvSpPr>
        <p:spPr>
          <a:xfrm>
            <a:off x="12718767" y="3812094"/>
            <a:ext cx="585877" cy="1717676"/>
          </a:xfrm>
          <a:prstGeom prst="rect">
            <a:avLst/>
          </a:prstGeom>
        </p:spPr>
        <p:txBody>
          <a:bodyPr lIns="0" tIns="0" rIns="0" bIns="0" rtlCol="0" anchor="t">
            <a:spAutoFit/>
          </a:bodyPr>
          <a:lstStyle/>
          <a:p>
            <a:pPr algn="ctr">
              <a:lnSpc>
                <a:spcPts val="13999"/>
              </a:lnSpc>
              <a:spcBef>
                <a:spcPct val="0"/>
              </a:spcBef>
            </a:pPr>
            <a:r>
              <a:rPr lang="en-US" sz="9999">
                <a:solidFill>
                  <a:srgbClr val="000000"/>
                </a:solidFill>
                <a:latin typeface="More Sugar"/>
                <a:ea typeface="More Sugar"/>
                <a:cs typeface="More Sugar"/>
                <a:sym typeface="More Sugar"/>
              </a:rPr>
              <a:t>=</a:t>
            </a:r>
          </a:p>
        </p:txBody>
      </p:sp>
      <p:sp>
        <p:nvSpPr>
          <p:cNvPr id="29" name="TextBox 29"/>
          <p:cNvSpPr txBox="1"/>
          <p:nvPr/>
        </p:nvSpPr>
        <p:spPr>
          <a:xfrm>
            <a:off x="6734937" y="5736547"/>
            <a:ext cx="2586889"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DUR.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TextBox 4"/>
          <p:cNvSpPr txBox="1"/>
          <p:nvPr/>
        </p:nvSpPr>
        <p:spPr>
          <a:xfrm>
            <a:off x="2888292" y="144978"/>
            <a:ext cx="1251141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INTERVENTION</a:t>
            </a:r>
          </a:p>
        </p:txBody>
      </p:sp>
      <p:sp>
        <p:nvSpPr>
          <p:cNvPr id="5" name="TextBox 5"/>
          <p:cNvSpPr txBox="1"/>
          <p:nvPr/>
        </p:nvSpPr>
        <p:spPr>
          <a:xfrm>
            <a:off x="2888292" y="4461820"/>
            <a:ext cx="12734472" cy="1933128"/>
          </a:xfrm>
          <a:prstGeom prst="rect">
            <a:avLst/>
          </a:prstGeom>
        </p:spPr>
        <p:txBody>
          <a:bodyPr lIns="0" tIns="0" rIns="0" bIns="0" rtlCol="0" anchor="t">
            <a:spAutoFit/>
          </a:bodyPr>
          <a:lstStyle/>
          <a:p>
            <a:pPr marL="919514" lvl="1" indent="-459757" algn="l">
              <a:lnSpc>
                <a:spcPts val="7964"/>
              </a:lnSpc>
              <a:buFont typeface="Arial"/>
              <a:buChar char="•"/>
            </a:pPr>
            <a:r>
              <a:rPr lang="en-US" sz="4258">
                <a:solidFill>
                  <a:srgbClr val="000000"/>
                </a:solidFill>
                <a:latin typeface="Raleway"/>
                <a:ea typeface="Raleway"/>
                <a:cs typeface="Raleway"/>
                <a:sym typeface="Raleway"/>
              </a:rPr>
              <a:t>Comment réagiriez-vous face à Robert ?</a:t>
            </a:r>
          </a:p>
          <a:p>
            <a:pPr marL="919514" lvl="1" indent="-459757" algn="l">
              <a:lnSpc>
                <a:spcPts val="7964"/>
              </a:lnSpc>
              <a:buFont typeface="Arial"/>
              <a:buChar char="•"/>
            </a:pPr>
            <a:r>
              <a:rPr lang="en-US" sz="4258">
                <a:solidFill>
                  <a:srgbClr val="000000"/>
                </a:solidFill>
                <a:latin typeface="Raleway"/>
                <a:ea typeface="Raleway"/>
                <a:cs typeface="Raleway"/>
                <a:sym typeface="Raleway"/>
              </a:rPr>
              <a:t>Quel </a:t>
            </a:r>
            <a:r>
              <a:rPr lang="en-US" sz="4258" b="1">
                <a:solidFill>
                  <a:srgbClr val="000000"/>
                </a:solidFill>
                <a:latin typeface="Raleway Bold"/>
                <a:ea typeface="Raleway Bold"/>
                <a:cs typeface="Raleway Bold"/>
                <a:sym typeface="Raleway Bold"/>
              </a:rPr>
              <a:t>conseil</a:t>
            </a:r>
            <a:r>
              <a:rPr lang="en-US" sz="4258">
                <a:solidFill>
                  <a:srgbClr val="000000"/>
                </a:solidFill>
                <a:latin typeface="Raleway"/>
                <a:ea typeface="Raleway"/>
                <a:cs typeface="Raleway"/>
                <a:sym typeface="Raleway"/>
              </a:rPr>
              <a:t> à l’organisation ?</a:t>
            </a:r>
          </a:p>
        </p:txBody>
      </p:sp>
      <p:grpSp>
        <p:nvGrpSpPr>
          <p:cNvPr id="6" name="Group 6"/>
          <p:cNvGrpSpPr/>
          <p:nvPr/>
        </p:nvGrpSpPr>
        <p:grpSpPr>
          <a:xfrm>
            <a:off x="13214146" y="6894650"/>
            <a:ext cx="4009941" cy="3575300"/>
            <a:chOff x="0" y="0"/>
            <a:chExt cx="5346588" cy="4767067"/>
          </a:xfrm>
        </p:grpSpPr>
        <p:sp>
          <p:nvSpPr>
            <p:cNvPr id="7" name="Freeform 7"/>
            <p:cNvSpPr/>
            <p:nvPr/>
          </p:nvSpPr>
          <p:spPr>
            <a:xfrm>
              <a:off x="0" y="0"/>
              <a:ext cx="2987392" cy="4704554"/>
            </a:xfrm>
            <a:custGeom>
              <a:avLst/>
              <a:gdLst/>
              <a:ahLst/>
              <a:cxnLst/>
              <a:rect l="l" t="t" r="r" b="b"/>
              <a:pathLst>
                <a:path w="2987392" h="4704554">
                  <a:moveTo>
                    <a:pt x="0" y="0"/>
                  </a:moveTo>
                  <a:lnTo>
                    <a:pt x="2987392" y="0"/>
                  </a:lnTo>
                  <a:lnTo>
                    <a:pt x="2987392" y="4704554"/>
                  </a:lnTo>
                  <a:lnTo>
                    <a:pt x="0" y="4704554"/>
                  </a:lnTo>
                  <a:lnTo>
                    <a:pt x="0" y="0"/>
                  </a:lnTo>
                  <a:close/>
                </a:path>
              </a:pathLst>
            </a:custGeom>
            <a:blipFill>
              <a:blip r:embed="rId6"/>
              <a:stretch>
                <a:fillRect/>
              </a:stretch>
            </a:blipFill>
          </p:spPr>
          <p:txBody>
            <a:bodyPr/>
            <a:lstStyle/>
            <a:p>
              <a:endParaRPr lang="fr-FR"/>
            </a:p>
          </p:txBody>
        </p:sp>
        <p:sp>
          <p:nvSpPr>
            <p:cNvPr id="8" name="Freeform 8"/>
            <p:cNvSpPr/>
            <p:nvPr/>
          </p:nvSpPr>
          <p:spPr>
            <a:xfrm>
              <a:off x="2422787" y="0"/>
              <a:ext cx="2923801" cy="4767067"/>
            </a:xfrm>
            <a:custGeom>
              <a:avLst/>
              <a:gdLst/>
              <a:ahLst/>
              <a:cxnLst/>
              <a:rect l="l" t="t" r="r" b="b"/>
              <a:pathLst>
                <a:path w="2923801" h="4767067">
                  <a:moveTo>
                    <a:pt x="0" y="0"/>
                  </a:moveTo>
                  <a:lnTo>
                    <a:pt x="2923801" y="0"/>
                  </a:lnTo>
                  <a:lnTo>
                    <a:pt x="2923801" y="4767067"/>
                  </a:lnTo>
                  <a:lnTo>
                    <a:pt x="0" y="4767067"/>
                  </a:lnTo>
                  <a:lnTo>
                    <a:pt x="0" y="0"/>
                  </a:lnTo>
                  <a:close/>
                </a:path>
              </a:pathLst>
            </a:custGeom>
            <a:blipFill>
              <a:blip r:embed="rId7"/>
              <a:stretch>
                <a:fillRect/>
              </a:stretch>
            </a:blipFill>
          </p:spPr>
          <p:txBody>
            <a:bodyPr/>
            <a:lstStyle/>
            <a:p>
              <a:endParaRPr lang="fr-F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418915" y="3430935"/>
            <a:ext cx="14114707" cy="1466903"/>
          </a:xfrm>
          <a:prstGeom prst="rect">
            <a:avLst/>
          </a:prstGeom>
        </p:spPr>
        <p:txBody>
          <a:bodyPr lIns="0" tIns="0" rIns="0" bIns="0" rtlCol="0" anchor="t">
            <a:spAutoFit/>
          </a:bodyPr>
          <a:lstStyle/>
          <a:p>
            <a:pPr marL="0" lvl="0" indent="0" algn="ctr">
              <a:lnSpc>
                <a:spcPts val="6069"/>
              </a:lnSpc>
            </a:pPr>
            <a:r>
              <a:rPr lang="en-US" sz="3245" u="none" strike="noStrike">
                <a:solidFill>
                  <a:srgbClr val="000000"/>
                </a:solidFill>
                <a:latin typeface="Raleway"/>
                <a:ea typeface="Raleway"/>
                <a:cs typeface="Raleway"/>
                <a:sym typeface="Raleway"/>
              </a:rPr>
              <a:t>Le centre de tri de colis est situé en périphérie d'une grande ville. </a:t>
            </a:r>
          </a:p>
          <a:p>
            <a:pPr marL="0" lvl="0" indent="0" algn="ctr">
              <a:lnSpc>
                <a:spcPts val="6069"/>
              </a:lnSpc>
            </a:pPr>
            <a:r>
              <a:rPr lang="en-US" sz="3245" u="none" strike="noStrike">
                <a:solidFill>
                  <a:srgbClr val="000000"/>
                </a:solidFill>
                <a:latin typeface="Raleway"/>
                <a:ea typeface="Raleway"/>
                <a:cs typeface="Raleway"/>
                <a:sym typeface="Raleway"/>
              </a:rPr>
              <a:t>Il fonctionne 24h/24, 7j/7 pour traiter des milliers de colis.</a:t>
            </a: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Freeform 5"/>
          <p:cNvSpPr/>
          <p:nvPr/>
        </p:nvSpPr>
        <p:spPr>
          <a:xfrm>
            <a:off x="6405235" y="8054563"/>
            <a:ext cx="4523031" cy="284574"/>
          </a:xfrm>
          <a:custGeom>
            <a:avLst/>
            <a:gdLst/>
            <a:ahLst/>
            <a:cxnLst/>
            <a:rect l="l" t="t" r="r" b="b"/>
            <a:pathLst>
              <a:path w="4523031" h="284574">
                <a:moveTo>
                  <a:pt x="0" y="0"/>
                </a:moveTo>
                <a:lnTo>
                  <a:pt x="4523031" y="0"/>
                </a:lnTo>
                <a:lnTo>
                  <a:pt x="4523031" y="284575"/>
                </a:lnTo>
                <a:lnTo>
                  <a:pt x="0" y="28457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6" name="Freeform 6"/>
          <p:cNvSpPr/>
          <p:nvPr/>
        </p:nvSpPr>
        <p:spPr>
          <a:xfrm>
            <a:off x="11957064" y="5143500"/>
            <a:ext cx="7595809" cy="4908791"/>
          </a:xfrm>
          <a:custGeom>
            <a:avLst/>
            <a:gdLst/>
            <a:ahLst/>
            <a:cxnLst/>
            <a:rect l="l" t="t" r="r" b="b"/>
            <a:pathLst>
              <a:path w="7595809" h="4908791">
                <a:moveTo>
                  <a:pt x="0" y="0"/>
                </a:moveTo>
                <a:lnTo>
                  <a:pt x="7595808" y="0"/>
                </a:lnTo>
                <a:lnTo>
                  <a:pt x="7595808" y="4908791"/>
                </a:lnTo>
                <a:lnTo>
                  <a:pt x="0" y="4908791"/>
                </a:lnTo>
                <a:lnTo>
                  <a:pt x="0" y="0"/>
                </a:lnTo>
                <a:close/>
              </a:path>
            </a:pathLst>
          </a:custGeom>
          <a:blipFill>
            <a:blip r:embed="rId8"/>
            <a:stretch>
              <a:fillRect/>
            </a:stretch>
          </a:blipFill>
          <a:ln cap="sq">
            <a:noFill/>
            <a:prstDash val="solid"/>
            <a:miter/>
          </a:ln>
        </p:spPr>
        <p:txBody>
          <a:bodyPr/>
          <a:lstStyle/>
          <a:p>
            <a:endParaRPr lang="fr-FR"/>
          </a:p>
        </p:txBody>
      </p:sp>
      <p:sp>
        <p:nvSpPr>
          <p:cNvPr id="7" name="TextBox 7"/>
          <p:cNvSpPr txBox="1"/>
          <p:nvPr/>
        </p:nvSpPr>
        <p:spPr>
          <a:xfrm>
            <a:off x="5751725" y="718549"/>
            <a:ext cx="7449087"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POST EXPRESS</a:t>
            </a:r>
          </a:p>
        </p:txBody>
      </p:sp>
      <p:sp>
        <p:nvSpPr>
          <p:cNvPr id="8" name="TextBox 8"/>
          <p:cNvSpPr txBox="1"/>
          <p:nvPr/>
        </p:nvSpPr>
        <p:spPr>
          <a:xfrm>
            <a:off x="2083687" y="5828433"/>
            <a:ext cx="10436461" cy="2467069"/>
          </a:xfrm>
          <a:prstGeom prst="rect">
            <a:avLst/>
          </a:prstGeom>
        </p:spPr>
        <p:txBody>
          <a:bodyPr lIns="0" tIns="0" rIns="0" bIns="0" rtlCol="0" anchor="t">
            <a:spAutoFit/>
          </a:bodyPr>
          <a:lstStyle/>
          <a:p>
            <a:pPr algn="just">
              <a:lnSpc>
                <a:spcPts val="4543"/>
              </a:lnSpc>
              <a:spcBef>
                <a:spcPct val="0"/>
              </a:spcBef>
            </a:pPr>
            <a:r>
              <a:rPr lang="en-US" sz="3245" b="1">
                <a:solidFill>
                  <a:srgbClr val="000000"/>
                </a:solidFill>
                <a:latin typeface="Raleway Bold"/>
                <a:ea typeface="Raleway Bold"/>
                <a:cs typeface="Raleway Bold"/>
                <a:sym typeface="Raleway Bold"/>
              </a:rPr>
              <a:t>100 salariés</a:t>
            </a:r>
            <a:r>
              <a:rPr lang="en-US" sz="3245">
                <a:solidFill>
                  <a:srgbClr val="000000"/>
                </a:solidFill>
                <a:latin typeface="Raleway"/>
                <a:ea typeface="Raleway"/>
                <a:cs typeface="Raleway"/>
                <a:sym typeface="Raleway"/>
              </a:rPr>
              <a:t> travaillent dans une ambiance conviviale,</a:t>
            </a:r>
          </a:p>
          <a:p>
            <a:pPr algn="just">
              <a:lnSpc>
                <a:spcPts val="4543"/>
              </a:lnSpc>
              <a:spcBef>
                <a:spcPct val="0"/>
              </a:spcBef>
            </a:pPr>
            <a:r>
              <a:rPr lang="en-US" sz="3245">
                <a:solidFill>
                  <a:srgbClr val="000000"/>
                </a:solidFill>
                <a:latin typeface="Raleway"/>
                <a:ea typeface="Raleway"/>
                <a:cs typeface="Raleway"/>
                <a:sym typeface="Raleway"/>
              </a:rPr>
              <a:t>leur baseline : ​</a:t>
            </a:r>
          </a:p>
          <a:p>
            <a:pPr algn="just">
              <a:lnSpc>
                <a:spcPts val="1612"/>
              </a:lnSpc>
              <a:spcBef>
                <a:spcPct val="0"/>
              </a:spcBef>
            </a:pPr>
            <a:endParaRPr lang="en-US" sz="3245">
              <a:solidFill>
                <a:srgbClr val="000000"/>
              </a:solidFill>
              <a:latin typeface="Raleway"/>
              <a:ea typeface="Raleway"/>
              <a:cs typeface="Raleway"/>
              <a:sym typeface="Raleway"/>
            </a:endParaRPr>
          </a:p>
          <a:p>
            <a:pPr algn="just">
              <a:lnSpc>
                <a:spcPts val="4543"/>
              </a:lnSpc>
              <a:spcBef>
                <a:spcPct val="0"/>
              </a:spcBef>
            </a:pPr>
            <a:r>
              <a:rPr lang="en-US" sz="3245">
                <a:solidFill>
                  <a:srgbClr val="000000"/>
                </a:solidFill>
                <a:latin typeface="Raleway"/>
                <a:ea typeface="Raleway"/>
                <a:cs typeface="Raleway"/>
                <a:sym typeface="Raleway"/>
              </a:rPr>
              <a:t>"Un tri efficace, dans une équipe qui a le sourire."​</a:t>
            </a:r>
          </a:p>
          <a:p>
            <a:pPr algn="just">
              <a:lnSpc>
                <a:spcPts val="4543"/>
              </a:lnSpc>
              <a:spcBef>
                <a:spcPct val="0"/>
              </a:spcBef>
            </a:pPr>
            <a:endParaRPr lang="en-US" sz="3245">
              <a:solidFill>
                <a:srgbClr val="000000"/>
              </a:solidFill>
              <a:latin typeface="Raleway"/>
              <a:ea typeface="Raleway"/>
              <a:cs typeface="Raleway"/>
              <a:sym typeface="Raleway"/>
            </a:endParaRPr>
          </a:p>
        </p:txBody>
      </p:sp>
      <p:sp>
        <p:nvSpPr>
          <p:cNvPr id="9" name="TextBox 9"/>
          <p:cNvSpPr txBox="1"/>
          <p:nvPr/>
        </p:nvSpPr>
        <p:spPr>
          <a:xfrm>
            <a:off x="6615580" y="2112332"/>
            <a:ext cx="5721378" cy="530861"/>
          </a:xfrm>
          <a:prstGeom prst="rect">
            <a:avLst/>
          </a:prstGeom>
        </p:spPr>
        <p:txBody>
          <a:bodyPr lIns="0" tIns="0" rIns="0" bIns="0" rtlCol="0" anchor="t">
            <a:spAutoFit/>
          </a:bodyPr>
          <a:lstStyle/>
          <a:p>
            <a:pPr algn="ctr">
              <a:lnSpc>
                <a:spcPts val="4339"/>
              </a:lnSpc>
              <a:spcBef>
                <a:spcPct val="0"/>
              </a:spcBef>
            </a:pPr>
            <a:r>
              <a:rPr lang="en-US" sz="3099">
                <a:solidFill>
                  <a:srgbClr val="000000"/>
                </a:solidFill>
                <a:latin typeface="Raleway"/>
                <a:ea typeface="Raleway"/>
                <a:cs typeface="Raleway"/>
                <a:sym typeface="Raleway"/>
              </a:rPr>
              <a:t>ENTREPRISE DE LOGISTIQUE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2186560"/>
            <a:ext cx="9761676" cy="2645555"/>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METHODE</a:t>
            </a:r>
          </a:p>
          <a:p>
            <a:pPr algn="ctr">
              <a:lnSpc>
                <a:spcPts val="10631"/>
              </a:lnSpc>
            </a:pPr>
            <a:r>
              <a:rPr lang="en-US" sz="7594" b="1">
                <a:solidFill>
                  <a:srgbClr val="06849A"/>
                </a:solidFill>
                <a:latin typeface="Quicksand Bold"/>
                <a:ea typeface="Quicksand Bold"/>
                <a:cs typeface="Quicksand Bold"/>
                <a:sym typeface="Quicksand Bold"/>
              </a:rPr>
              <a:t>MATH</a:t>
            </a:r>
          </a:p>
        </p:txBody>
      </p:sp>
      <p:sp>
        <p:nvSpPr>
          <p:cNvPr id="6" name="TextBox 6"/>
          <p:cNvSpPr txBox="1"/>
          <p:nvPr/>
        </p:nvSpPr>
        <p:spPr>
          <a:xfrm>
            <a:off x="2080783" y="5377596"/>
            <a:ext cx="14126434" cy="1393826"/>
          </a:xfrm>
          <a:prstGeom prst="rect">
            <a:avLst/>
          </a:prstGeom>
        </p:spPr>
        <p:txBody>
          <a:bodyPr lIns="0" tIns="0" rIns="0" bIns="0" rtlCol="0" anchor="t">
            <a:spAutoFit/>
          </a:bodyPr>
          <a:lstStyle/>
          <a:p>
            <a:pPr algn="ctr">
              <a:lnSpc>
                <a:spcPts val="5599"/>
              </a:lnSpc>
            </a:pPr>
            <a:r>
              <a:rPr lang="en-US" sz="3999">
                <a:solidFill>
                  <a:srgbClr val="000000"/>
                </a:solidFill>
                <a:latin typeface="More Sugar"/>
                <a:ea typeface="More Sugar"/>
                <a:cs typeface="More Sugar"/>
                <a:sym typeface="More Sugar"/>
              </a:rPr>
              <a:t>MESURER - ADAPTER - TRAITER - HISTORISER</a:t>
            </a:r>
          </a:p>
          <a:p>
            <a:pPr algn="ctr">
              <a:lnSpc>
                <a:spcPts val="5599"/>
              </a:lnSpc>
              <a:spcBef>
                <a:spcPct val="0"/>
              </a:spcBef>
            </a:pPr>
            <a:r>
              <a:rPr lang="en-US" sz="3999">
                <a:solidFill>
                  <a:srgbClr val="06849A"/>
                </a:solidFill>
                <a:latin typeface="More Sugar"/>
                <a:ea typeface="More Sugar"/>
                <a:cs typeface="More Sugar"/>
                <a:sym typeface="More Sugar"/>
              </a:rPr>
              <a:t>BY LUMANISY</a:t>
            </a:r>
          </a:p>
        </p:txBody>
      </p:sp>
      <p:grpSp>
        <p:nvGrpSpPr>
          <p:cNvPr id="7" name="Group 7"/>
          <p:cNvGrpSpPr/>
          <p:nvPr/>
        </p:nvGrpSpPr>
        <p:grpSpPr>
          <a:xfrm rot="67874">
            <a:off x="6020352" y="8004923"/>
            <a:ext cx="6247296" cy="9962641"/>
            <a:chOff x="0" y="0"/>
            <a:chExt cx="8329728" cy="13283522"/>
          </a:xfrm>
        </p:grpSpPr>
        <p:sp>
          <p:nvSpPr>
            <p:cNvPr id="8" name="Freeform 8"/>
            <p:cNvSpPr/>
            <p:nvPr/>
          </p:nvSpPr>
          <p:spPr>
            <a:xfrm>
              <a:off x="0" y="0"/>
              <a:ext cx="3902035" cy="13283522"/>
            </a:xfrm>
            <a:custGeom>
              <a:avLst/>
              <a:gdLst/>
              <a:ahLst/>
              <a:cxnLst/>
              <a:rect l="l" t="t" r="r" b="b"/>
              <a:pathLst>
                <a:path w="3902035" h="13283522">
                  <a:moveTo>
                    <a:pt x="0" y="0"/>
                  </a:moveTo>
                  <a:lnTo>
                    <a:pt x="3902035" y="0"/>
                  </a:lnTo>
                  <a:lnTo>
                    <a:pt x="3902035" y="13283522"/>
                  </a:lnTo>
                  <a:lnTo>
                    <a:pt x="0" y="13283522"/>
                  </a:lnTo>
                  <a:lnTo>
                    <a:pt x="0" y="0"/>
                  </a:lnTo>
                  <a:close/>
                </a:path>
              </a:pathLst>
            </a:custGeom>
            <a:blipFill>
              <a:blip r:embed="rId6"/>
              <a:stretch>
                <a:fillRect/>
              </a:stretch>
            </a:blipFill>
          </p:spPr>
          <p:txBody>
            <a:bodyPr/>
            <a:lstStyle/>
            <a:p>
              <a:endParaRPr lang="fr-FR"/>
            </a:p>
          </p:txBody>
        </p:sp>
        <p:sp>
          <p:nvSpPr>
            <p:cNvPr id="9" name="Freeform 9"/>
            <p:cNvSpPr/>
            <p:nvPr/>
          </p:nvSpPr>
          <p:spPr>
            <a:xfrm>
              <a:off x="4438763" y="0"/>
              <a:ext cx="3890965" cy="13283522"/>
            </a:xfrm>
            <a:custGeom>
              <a:avLst/>
              <a:gdLst/>
              <a:ahLst/>
              <a:cxnLst/>
              <a:rect l="l" t="t" r="r" b="b"/>
              <a:pathLst>
                <a:path w="3890965" h="13283522">
                  <a:moveTo>
                    <a:pt x="0" y="0"/>
                  </a:moveTo>
                  <a:lnTo>
                    <a:pt x="3890965" y="0"/>
                  </a:lnTo>
                  <a:lnTo>
                    <a:pt x="3890965" y="13283522"/>
                  </a:lnTo>
                  <a:lnTo>
                    <a:pt x="0" y="13283522"/>
                  </a:lnTo>
                  <a:lnTo>
                    <a:pt x="0" y="0"/>
                  </a:lnTo>
                  <a:close/>
                </a:path>
              </a:pathLst>
            </a:custGeom>
            <a:blipFill>
              <a:blip r:embed="rId7"/>
              <a:stretch>
                <a:fillRect/>
              </a:stretch>
            </a:blipFill>
          </p:spPr>
          <p:txBody>
            <a:bodyPr/>
            <a:lstStyle/>
            <a:p>
              <a:endParaRPr lang="fr-F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3261460" y="5356152"/>
            <a:ext cx="4494910" cy="4586643"/>
          </a:xfrm>
          <a:custGeom>
            <a:avLst/>
            <a:gdLst/>
            <a:ahLst/>
            <a:cxnLst/>
            <a:rect l="l" t="t" r="r" b="b"/>
            <a:pathLst>
              <a:path w="4494910" h="4586643">
                <a:moveTo>
                  <a:pt x="0" y="0"/>
                </a:moveTo>
                <a:lnTo>
                  <a:pt x="4494910" y="0"/>
                </a:lnTo>
                <a:lnTo>
                  <a:pt x="4494910" y="4586643"/>
                </a:lnTo>
                <a:lnTo>
                  <a:pt x="0" y="4586643"/>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729516" y="596863"/>
            <a:ext cx="8828968"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METHODE </a:t>
            </a:r>
            <a:r>
              <a:rPr lang="en-US" sz="7594" b="1">
                <a:solidFill>
                  <a:srgbClr val="06849A"/>
                </a:solidFill>
                <a:latin typeface="Quicksand Bold"/>
                <a:ea typeface="Quicksand Bold"/>
                <a:cs typeface="Quicksand Bold"/>
                <a:sym typeface="Quicksand Bold"/>
              </a:rPr>
              <a:t>M</a:t>
            </a:r>
            <a:r>
              <a:rPr lang="en-US" sz="7594" b="1">
                <a:solidFill>
                  <a:srgbClr val="000000"/>
                </a:solidFill>
                <a:latin typeface="Quicksand Bold"/>
                <a:ea typeface="Quicksand Bold"/>
                <a:cs typeface="Quicksand Bold"/>
                <a:sym typeface="Quicksand Bold"/>
              </a:rPr>
              <a:t>ATH</a:t>
            </a:r>
          </a:p>
        </p:txBody>
      </p:sp>
      <p:sp>
        <p:nvSpPr>
          <p:cNvPr id="6" name="TextBox 6"/>
          <p:cNvSpPr txBox="1"/>
          <p:nvPr/>
        </p:nvSpPr>
        <p:spPr>
          <a:xfrm>
            <a:off x="789467" y="2149434"/>
            <a:ext cx="12961317" cy="5070173"/>
          </a:xfrm>
          <a:prstGeom prst="rect">
            <a:avLst/>
          </a:prstGeom>
        </p:spPr>
        <p:txBody>
          <a:bodyPr lIns="0" tIns="0" rIns="0" bIns="0" rtlCol="0" anchor="t">
            <a:spAutoFit/>
          </a:bodyPr>
          <a:lstStyle/>
          <a:p>
            <a:pPr algn="l">
              <a:lnSpc>
                <a:spcPts val="5798"/>
              </a:lnSpc>
            </a:pPr>
            <a:r>
              <a:rPr lang="en-US" sz="3100" b="1" u="none" strike="noStrike">
                <a:solidFill>
                  <a:srgbClr val="000000"/>
                </a:solidFill>
                <a:latin typeface="Raleway Bold"/>
                <a:ea typeface="Raleway Bold"/>
                <a:cs typeface="Raleway Bold"/>
                <a:sym typeface="Raleway Bold"/>
              </a:rPr>
              <a:t> Mesurer</a:t>
            </a:r>
            <a:r>
              <a:rPr lang="en-US" sz="3100" u="none" strike="noStrike">
                <a:solidFill>
                  <a:srgbClr val="000000"/>
                </a:solidFill>
                <a:latin typeface="Raleway"/>
                <a:ea typeface="Raleway"/>
                <a:cs typeface="Raleway"/>
                <a:sym typeface="Raleway"/>
              </a:rPr>
              <a:t> (“fiche d'exposition”) :​</a:t>
            </a:r>
          </a:p>
          <a:p>
            <a:pPr marL="669413" lvl="1" indent="-334706" algn="l">
              <a:lnSpc>
                <a:spcPts val="5798"/>
              </a:lnSpc>
              <a:buFont typeface="Arial"/>
              <a:buChar char="•"/>
            </a:pPr>
            <a:r>
              <a:rPr lang="en-US" sz="3100" u="none" strike="noStrike">
                <a:solidFill>
                  <a:srgbClr val="000000"/>
                </a:solidFill>
                <a:latin typeface="Raleway"/>
                <a:ea typeface="Raleway"/>
                <a:cs typeface="Raleway"/>
                <a:sym typeface="Raleway"/>
              </a:rPr>
              <a:t>Facteurs de RPS = RPS DU / Mesure bruit psychosocial Lumanisy​</a:t>
            </a:r>
          </a:p>
          <a:p>
            <a:pPr marL="669413" lvl="1" indent="-334706" algn="l">
              <a:lnSpc>
                <a:spcPts val="5798"/>
              </a:lnSpc>
              <a:buFont typeface="Arial"/>
              <a:buChar char="•"/>
            </a:pPr>
            <a:r>
              <a:rPr lang="en-US" sz="3100" u="none" strike="noStrike">
                <a:solidFill>
                  <a:srgbClr val="000000"/>
                </a:solidFill>
                <a:latin typeface="Raleway"/>
                <a:ea typeface="Raleway"/>
                <a:cs typeface="Raleway"/>
                <a:sym typeface="Raleway"/>
              </a:rPr>
              <a:t>Facteurs de TMS = 4 facteurs INRS / Mesures physiques &amp; DUERP, Etudes de poste "ergo", etc.​</a:t>
            </a:r>
          </a:p>
          <a:p>
            <a:pPr marL="669413" lvl="1" indent="-334706" algn="l">
              <a:lnSpc>
                <a:spcPts val="5798"/>
              </a:lnSpc>
              <a:buFont typeface="Arial"/>
              <a:buChar char="•"/>
            </a:pPr>
            <a:r>
              <a:rPr lang="en-US" sz="3100" u="none" strike="noStrike">
                <a:solidFill>
                  <a:srgbClr val="000000"/>
                </a:solidFill>
                <a:latin typeface="Raleway"/>
                <a:ea typeface="Raleway"/>
                <a:cs typeface="Raleway"/>
                <a:sym typeface="Raleway"/>
              </a:rPr>
              <a:t>Facteurs de maladies cardiovasculaires = Mesures physiques si risques exposants (vibrations, chimique, etc.), historique d'exposition​</a:t>
            </a:r>
          </a:p>
        </p:txBody>
      </p:sp>
      <p:sp>
        <p:nvSpPr>
          <p:cNvPr id="7" name="TextBox 7"/>
          <p:cNvSpPr txBox="1"/>
          <p:nvPr/>
        </p:nvSpPr>
        <p:spPr>
          <a:xfrm>
            <a:off x="789467" y="6571397"/>
            <a:ext cx="11600349" cy="3603256"/>
          </a:xfrm>
          <a:prstGeom prst="rect">
            <a:avLst/>
          </a:prstGeom>
        </p:spPr>
        <p:txBody>
          <a:bodyPr lIns="0" tIns="0" rIns="0" bIns="0" rtlCol="0" anchor="t">
            <a:spAutoFit/>
          </a:bodyPr>
          <a:lstStyle/>
          <a:p>
            <a:pPr algn="l">
              <a:lnSpc>
                <a:spcPts val="5798"/>
              </a:lnSpc>
            </a:pPr>
            <a:endParaRPr/>
          </a:p>
          <a:p>
            <a:pPr marL="669412" lvl="1" indent="-334706" algn="l">
              <a:lnSpc>
                <a:spcPts val="5798"/>
              </a:lnSpc>
              <a:buFont typeface="Arial"/>
              <a:buChar char="•"/>
            </a:pPr>
            <a:r>
              <a:rPr lang="en-US" sz="3100" u="none" strike="noStrike">
                <a:solidFill>
                  <a:srgbClr val="000000"/>
                </a:solidFill>
                <a:latin typeface="Raleway"/>
                <a:ea typeface="Raleway"/>
                <a:cs typeface="Raleway"/>
                <a:sym typeface="Raleway"/>
              </a:rPr>
              <a:t>Facteurs maladies invalidantes = Mesure bruit, etc.​</a:t>
            </a:r>
          </a:p>
          <a:p>
            <a:pPr marL="669412" lvl="1" indent="-334706" algn="l">
              <a:lnSpc>
                <a:spcPts val="5798"/>
              </a:lnSpc>
              <a:buFont typeface="Arial"/>
              <a:buChar char="•"/>
            </a:pPr>
            <a:r>
              <a:rPr lang="en-US" sz="3100" u="none" strike="noStrike">
                <a:solidFill>
                  <a:srgbClr val="000000"/>
                </a:solidFill>
                <a:latin typeface="Raleway"/>
                <a:ea typeface="Raleway"/>
                <a:cs typeface="Raleway"/>
                <a:sym typeface="Raleway"/>
              </a:rPr>
              <a:t>Facteurs biologiques = Analyse de l'absentéisme, suivi des cas contacts</a:t>
            </a:r>
          </a:p>
          <a:p>
            <a:pPr algn="l">
              <a:lnSpc>
                <a:spcPts val="5798"/>
              </a:lnSpc>
            </a:pPr>
            <a:endParaRPr lang="en-US" sz="3100" u="none" strike="noStrike">
              <a:solidFill>
                <a:srgbClr val="000000"/>
              </a:solidFill>
              <a:latin typeface="Raleway"/>
              <a:ea typeface="Raleway"/>
              <a:cs typeface="Raleway"/>
              <a:sym typeface="Raleway"/>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3261460" y="5356152"/>
            <a:ext cx="4494910" cy="4586643"/>
          </a:xfrm>
          <a:custGeom>
            <a:avLst/>
            <a:gdLst/>
            <a:ahLst/>
            <a:cxnLst/>
            <a:rect l="l" t="t" r="r" b="b"/>
            <a:pathLst>
              <a:path w="4494910" h="4586643">
                <a:moveTo>
                  <a:pt x="0" y="0"/>
                </a:moveTo>
                <a:lnTo>
                  <a:pt x="4494910" y="0"/>
                </a:lnTo>
                <a:lnTo>
                  <a:pt x="4494910" y="4586643"/>
                </a:lnTo>
                <a:lnTo>
                  <a:pt x="0" y="4586643"/>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729516" y="596863"/>
            <a:ext cx="8828968"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METHODE M</a:t>
            </a:r>
            <a:r>
              <a:rPr lang="en-US" sz="7594" b="1">
                <a:solidFill>
                  <a:srgbClr val="06849A"/>
                </a:solidFill>
                <a:latin typeface="Quicksand Bold"/>
                <a:ea typeface="Quicksand Bold"/>
                <a:cs typeface="Quicksand Bold"/>
                <a:sym typeface="Quicksand Bold"/>
              </a:rPr>
              <a:t>A</a:t>
            </a:r>
            <a:r>
              <a:rPr lang="en-US" sz="7594" b="1">
                <a:solidFill>
                  <a:srgbClr val="000000"/>
                </a:solidFill>
                <a:latin typeface="Quicksand Bold"/>
                <a:ea typeface="Quicksand Bold"/>
                <a:cs typeface="Quicksand Bold"/>
                <a:sym typeface="Quicksand Bold"/>
              </a:rPr>
              <a:t>TH</a:t>
            </a:r>
          </a:p>
        </p:txBody>
      </p:sp>
      <p:sp>
        <p:nvSpPr>
          <p:cNvPr id="6" name="TextBox 6"/>
          <p:cNvSpPr txBox="1"/>
          <p:nvPr/>
        </p:nvSpPr>
        <p:spPr>
          <a:xfrm>
            <a:off x="827567" y="2032699"/>
            <a:ext cx="16966904" cy="2774736"/>
          </a:xfrm>
          <a:prstGeom prst="rect">
            <a:avLst/>
          </a:prstGeom>
        </p:spPr>
        <p:txBody>
          <a:bodyPr lIns="0" tIns="0" rIns="0" bIns="0" rtlCol="0" anchor="t">
            <a:spAutoFit/>
          </a:bodyPr>
          <a:lstStyle/>
          <a:p>
            <a:pPr algn="l">
              <a:lnSpc>
                <a:spcPts val="5798"/>
              </a:lnSpc>
            </a:pPr>
            <a:r>
              <a:rPr lang="en-US" sz="3100" b="1" u="none" strike="noStrike">
                <a:solidFill>
                  <a:srgbClr val="000000"/>
                </a:solidFill>
                <a:latin typeface="Raleway Bold"/>
                <a:ea typeface="Raleway Bold"/>
                <a:cs typeface="Raleway Bold"/>
                <a:sym typeface="Raleway Bold"/>
              </a:rPr>
              <a:t>Adapter immédiatement le poste</a:t>
            </a:r>
          </a:p>
          <a:p>
            <a:pPr algn="l">
              <a:lnSpc>
                <a:spcPts val="5424"/>
              </a:lnSpc>
            </a:pPr>
            <a:r>
              <a:rPr lang="en-US" sz="2900" u="none" strike="noStrike">
                <a:solidFill>
                  <a:srgbClr val="000000"/>
                </a:solidFill>
                <a:latin typeface="Raleway"/>
                <a:ea typeface="Raleway"/>
                <a:cs typeface="Raleway"/>
                <a:sym typeface="Raleway"/>
              </a:rPr>
              <a:t>Sans attendre une reconnaissance médicale, des adaptations immédiates peuvent et doivent être mis en œuvre pour réduire l’exposition :</a:t>
            </a:r>
          </a:p>
          <a:p>
            <a:pPr algn="l">
              <a:lnSpc>
                <a:spcPts val="5798"/>
              </a:lnSpc>
            </a:pPr>
            <a:endParaRPr lang="en-US" sz="2900" u="none" strike="noStrike">
              <a:solidFill>
                <a:srgbClr val="000000"/>
              </a:solidFill>
              <a:latin typeface="Raleway"/>
              <a:ea typeface="Raleway"/>
              <a:cs typeface="Raleway"/>
              <a:sym typeface="Raleway"/>
            </a:endParaRPr>
          </a:p>
        </p:txBody>
      </p:sp>
      <p:sp>
        <p:nvSpPr>
          <p:cNvPr id="7" name="TextBox 7"/>
          <p:cNvSpPr txBox="1"/>
          <p:nvPr/>
        </p:nvSpPr>
        <p:spPr>
          <a:xfrm>
            <a:off x="660548" y="3608602"/>
            <a:ext cx="12315144" cy="5439615"/>
          </a:xfrm>
          <a:prstGeom prst="rect">
            <a:avLst/>
          </a:prstGeom>
        </p:spPr>
        <p:txBody>
          <a:bodyPr lIns="0" tIns="0" rIns="0" bIns="0" rtlCol="0" anchor="t">
            <a:spAutoFit/>
          </a:bodyPr>
          <a:lstStyle/>
          <a:p>
            <a:pPr algn="l">
              <a:lnSpc>
                <a:spcPts val="5424"/>
              </a:lnSpc>
            </a:pPr>
            <a:endParaRPr/>
          </a:p>
          <a:p>
            <a:pPr marL="626234" lvl="1" indent="-313117" algn="l">
              <a:lnSpc>
                <a:spcPts val="5424"/>
              </a:lnSpc>
              <a:buFont typeface="Arial"/>
              <a:buChar char="•"/>
            </a:pPr>
            <a:r>
              <a:rPr lang="en-US" sz="2900" u="none" strike="noStrike">
                <a:solidFill>
                  <a:srgbClr val="000000"/>
                </a:solidFill>
                <a:latin typeface="Raleway"/>
                <a:ea typeface="Raleway"/>
                <a:cs typeface="Raleway"/>
                <a:sym typeface="Raleway"/>
              </a:rPr>
              <a:t>si présentéisme : envoyer la mesure d’exposition au médecin du travail &amp; faire une demande de </a:t>
            </a:r>
            <a:r>
              <a:rPr lang="en-US" sz="2900" strike="noStrike">
                <a:solidFill>
                  <a:srgbClr val="000000"/>
                </a:solidFill>
                <a:latin typeface="Raleway"/>
                <a:ea typeface="Raleway"/>
                <a:cs typeface="Raleway"/>
                <a:sym typeface="Raleway"/>
              </a:rPr>
              <a:t>visite à la demande de l'employeur,</a:t>
            </a:r>
          </a:p>
          <a:p>
            <a:pPr marL="626234" lvl="1" indent="-313117" algn="l">
              <a:lnSpc>
                <a:spcPts val="5424"/>
              </a:lnSpc>
              <a:buFont typeface="Arial"/>
              <a:buChar char="•"/>
            </a:pPr>
            <a:r>
              <a:rPr lang="en-US" sz="2900" u="none" strike="noStrike">
                <a:solidFill>
                  <a:srgbClr val="000000"/>
                </a:solidFill>
                <a:latin typeface="Raleway"/>
                <a:ea typeface="Raleway"/>
                <a:cs typeface="Raleway"/>
                <a:sym typeface="Raleway"/>
              </a:rPr>
              <a:t>si arrêt maladie, faire une demande au service social et à l'infirmerie de se mettre à disposition (et la tracer), et mettre à jour la mesure</a:t>
            </a:r>
          </a:p>
          <a:p>
            <a:pPr marL="1252467" lvl="2" indent="-417489" algn="l">
              <a:lnSpc>
                <a:spcPts val="5424"/>
              </a:lnSpc>
              <a:buFont typeface="Arial"/>
              <a:buChar char="⚬"/>
            </a:pPr>
            <a:r>
              <a:rPr lang="en-US" sz="2900" u="none" strike="noStrike">
                <a:solidFill>
                  <a:srgbClr val="000000"/>
                </a:solidFill>
                <a:latin typeface="Raleway"/>
                <a:ea typeface="Raleway"/>
                <a:cs typeface="Raleway"/>
                <a:sym typeface="Raleway"/>
              </a:rPr>
              <a:t>à la reprise faire une demande de visite de reprise en précisant le contexte et la mesure d’exposition</a:t>
            </a:r>
          </a:p>
          <a:p>
            <a:pPr algn="l">
              <a:lnSpc>
                <a:spcPts val="5424"/>
              </a:lnSpc>
            </a:pPr>
            <a:endParaRPr lang="en-US" sz="2900" u="none" strike="noStrike">
              <a:solidFill>
                <a:srgbClr val="000000"/>
              </a:solidFill>
              <a:latin typeface="Raleway"/>
              <a:ea typeface="Raleway"/>
              <a:cs typeface="Raleway"/>
              <a:sym typeface="Raleway"/>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3261460" y="5356152"/>
            <a:ext cx="4494910" cy="4586643"/>
          </a:xfrm>
          <a:custGeom>
            <a:avLst/>
            <a:gdLst/>
            <a:ahLst/>
            <a:cxnLst/>
            <a:rect l="l" t="t" r="r" b="b"/>
            <a:pathLst>
              <a:path w="4494910" h="4586643">
                <a:moveTo>
                  <a:pt x="0" y="0"/>
                </a:moveTo>
                <a:lnTo>
                  <a:pt x="4494910" y="0"/>
                </a:lnTo>
                <a:lnTo>
                  <a:pt x="4494910" y="4586643"/>
                </a:lnTo>
                <a:lnTo>
                  <a:pt x="0" y="4586643"/>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729516" y="596863"/>
            <a:ext cx="8828968"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METHODE MA</a:t>
            </a:r>
            <a:r>
              <a:rPr lang="en-US" sz="7594" b="1">
                <a:solidFill>
                  <a:srgbClr val="06849A"/>
                </a:solidFill>
                <a:latin typeface="Quicksand Bold"/>
                <a:ea typeface="Quicksand Bold"/>
                <a:cs typeface="Quicksand Bold"/>
                <a:sym typeface="Quicksand Bold"/>
              </a:rPr>
              <a:t>T</a:t>
            </a:r>
            <a:r>
              <a:rPr lang="en-US" sz="7594" b="1">
                <a:solidFill>
                  <a:srgbClr val="000000"/>
                </a:solidFill>
                <a:latin typeface="Quicksand Bold"/>
                <a:ea typeface="Quicksand Bold"/>
                <a:cs typeface="Quicksand Bold"/>
                <a:sym typeface="Quicksand Bold"/>
              </a:rPr>
              <a:t>H</a:t>
            </a:r>
          </a:p>
        </p:txBody>
      </p:sp>
      <p:sp>
        <p:nvSpPr>
          <p:cNvPr id="6" name="TextBox 6"/>
          <p:cNvSpPr txBox="1"/>
          <p:nvPr/>
        </p:nvSpPr>
        <p:spPr>
          <a:xfrm>
            <a:off x="1232634" y="2302628"/>
            <a:ext cx="12471993" cy="7270448"/>
          </a:xfrm>
          <a:prstGeom prst="rect">
            <a:avLst/>
          </a:prstGeom>
        </p:spPr>
        <p:txBody>
          <a:bodyPr lIns="0" tIns="0" rIns="0" bIns="0" rtlCol="0" anchor="t">
            <a:spAutoFit/>
          </a:bodyPr>
          <a:lstStyle/>
          <a:p>
            <a:pPr algn="l">
              <a:lnSpc>
                <a:spcPts val="5798"/>
              </a:lnSpc>
            </a:pPr>
            <a:r>
              <a:rPr lang="en-US" sz="3100" b="1">
                <a:solidFill>
                  <a:srgbClr val="000000"/>
                </a:solidFill>
                <a:latin typeface="Raleway Bold"/>
                <a:ea typeface="Raleway Bold"/>
                <a:cs typeface="Raleway Bold"/>
                <a:sym typeface="Raleway Bold"/>
              </a:rPr>
              <a:t>Tr</a:t>
            </a:r>
            <a:r>
              <a:rPr lang="en-US" sz="3100" b="1" u="none" strike="noStrike">
                <a:solidFill>
                  <a:srgbClr val="000000"/>
                </a:solidFill>
                <a:latin typeface="Raleway Bold"/>
                <a:ea typeface="Raleway Bold"/>
                <a:cs typeface="Raleway Bold"/>
                <a:sym typeface="Raleway Bold"/>
              </a:rPr>
              <a:t>aiter à la source</a:t>
            </a:r>
          </a:p>
          <a:p>
            <a:pPr algn="l">
              <a:lnSpc>
                <a:spcPts val="5798"/>
              </a:lnSpc>
            </a:pPr>
            <a:r>
              <a:rPr lang="en-US" sz="3100" u="none" strike="noStrike">
                <a:solidFill>
                  <a:srgbClr val="000000"/>
                </a:solidFill>
                <a:latin typeface="Raleway"/>
                <a:ea typeface="Raleway"/>
                <a:cs typeface="Raleway"/>
                <a:sym typeface="Raleway"/>
              </a:rPr>
              <a:t>On traite en profondeur :</a:t>
            </a:r>
          </a:p>
          <a:p>
            <a:pPr marL="669413" lvl="1" indent="-334706" algn="l">
              <a:lnSpc>
                <a:spcPts val="5798"/>
              </a:lnSpc>
              <a:buFont typeface="Arial"/>
              <a:buChar char="•"/>
            </a:pPr>
            <a:r>
              <a:rPr lang="en-US" sz="3100" b="1" strike="noStrike">
                <a:solidFill>
                  <a:srgbClr val="000000"/>
                </a:solidFill>
                <a:latin typeface="Raleway Bold"/>
                <a:ea typeface="Raleway Bold"/>
                <a:cs typeface="Raleway Bold"/>
                <a:sym typeface="Raleway Bold"/>
                <a:hlinkClick r:id="rId7" tooltip="https://lumawiki.omydoo.cloud/books/nos-conseils-a-lorganisation/page/lamenagement-dun-poste-pour-prevenir-la-desinsertion-professionnelle-et-labsenteisme"/>
              </a:rPr>
              <a:t>aménagements du poste</a:t>
            </a:r>
            <a:r>
              <a:rPr lang="en-US" sz="3100" b="1" strike="noStrike">
                <a:solidFill>
                  <a:srgbClr val="000000"/>
                </a:solidFill>
                <a:latin typeface="Raleway Bold"/>
                <a:ea typeface="Raleway Bold"/>
                <a:cs typeface="Raleway Bold"/>
                <a:sym typeface="Raleway Bold"/>
              </a:rPr>
              <a:t> (techniques, orga, humains)</a:t>
            </a:r>
          </a:p>
          <a:p>
            <a:pPr marL="1338825" lvl="2" indent="-446275" algn="l">
              <a:lnSpc>
                <a:spcPts val="5798"/>
              </a:lnSpc>
              <a:buFont typeface="Arial"/>
              <a:buChar char="⚬"/>
            </a:pPr>
            <a:r>
              <a:rPr lang="en-US" sz="3100" u="none" strike="noStrike">
                <a:solidFill>
                  <a:srgbClr val="000000"/>
                </a:solidFill>
                <a:latin typeface="Raleway"/>
                <a:ea typeface="Raleway"/>
                <a:cs typeface="Raleway"/>
                <a:sym typeface="Raleway"/>
              </a:rPr>
              <a:t>ajustement du périmètre de poste ou du collectif,</a:t>
            </a:r>
          </a:p>
          <a:p>
            <a:pPr marL="1338825" lvl="2" indent="-446275" algn="l">
              <a:lnSpc>
                <a:spcPts val="5798"/>
              </a:lnSpc>
              <a:buFont typeface="Arial"/>
              <a:buChar char="⚬"/>
            </a:pPr>
            <a:r>
              <a:rPr lang="en-US" sz="3100" u="none" strike="noStrike">
                <a:solidFill>
                  <a:srgbClr val="000000"/>
                </a:solidFill>
                <a:latin typeface="Raleway"/>
                <a:ea typeface="Raleway"/>
                <a:cs typeface="Raleway"/>
                <a:sym typeface="Raleway"/>
              </a:rPr>
              <a:t>évolution des consignes ou des priorités,</a:t>
            </a:r>
          </a:p>
          <a:p>
            <a:pPr marL="1338825" lvl="2" indent="-446275" algn="l">
              <a:lnSpc>
                <a:spcPts val="5798"/>
              </a:lnSpc>
              <a:buFont typeface="Arial"/>
              <a:buChar char="⚬"/>
            </a:pPr>
            <a:r>
              <a:rPr lang="en-US" sz="3100" u="none" strike="noStrike">
                <a:solidFill>
                  <a:srgbClr val="000000"/>
                </a:solidFill>
                <a:latin typeface="Raleway"/>
                <a:ea typeface="Raleway"/>
                <a:cs typeface="Raleway"/>
                <a:sym typeface="Raleway"/>
              </a:rPr>
              <a:t>soutien managérial ou hiérarchique,</a:t>
            </a:r>
          </a:p>
          <a:p>
            <a:pPr marL="1338825" lvl="2" indent="-446275" algn="l">
              <a:lnSpc>
                <a:spcPts val="5798"/>
              </a:lnSpc>
              <a:buFont typeface="Arial"/>
              <a:buChar char="⚬"/>
            </a:pPr>
            <a:r>
              <a:rPr lang="en-US" sz="3100" u="none" strike="noStrike">
                <a:solidFill>
                  <a:srgbClr val="000000"/>
                </a:solidFill>
                <a:latin typeface="Raleway"/>
                <a:ea typeface="Raleway"/>
                <a:cs typeface="Raleway"/>
                <a:sym typeface="Raleway"/>
              </a:rPr>
              <a:t>formation, supervision ou renforcement de l’équipe.</a:t>
            </a:r>
          </a:p>
          <a:p>
            <a:pPr algn="l">
              <a:lnSpc>
                <a:spcPts val="5798"/>
              </a:lnSpc>
            </a:pPr>
            <a:endParaRPr lang="en-US" sz="3100" u="none" strike="noStrike">
              <a:solidFill>
                <a:srgbClr val="000000"/>
              </a:solidFill>
              <a:latin typeface="Raleway"/>
              <a:ea typeface="Raleway"/>
              <a:cs typeface="Raleway"/>
              <a:sym typeface="Raleway"/>
            </a:endParaRPr>
          </a:p>
          <a:p>
            <a:pPr algn="l">
              <a:lnSpc>
                <a:spcPts val="5798"/>
              </a:lnSpc>
            </a:pPr>
            <a:r>
              <a:rPr lang="en-US" sz="3100" u="none" strike="noStrike">
                <a:solidFill>
                  <a:srgbClr val="000000"/>
                </a:solidFill>
                <a:latin typeface="Raleway"/>
                <a:ea typeface="Raleway"/>
                <a:cs typeface="Raleway"/>
                <a:sym typeface="Raleway"/>
              </a:rPr>
              <a:t>Une fois les aménagements effectués, il convient de refaire </a:t>
            </a:r>
          </a:p>
          <a:p>
            <a:pPr algn="l">
              <a:lnSpc>
                <a:spcPts val="5798"/>
              </a:lnSpc>
            </a:pPr>
            <a:r>
              <a:rPr lang="en-US" sz="3100" u="none" strike="noStrike">
                <a:solidFill>
                  <a:srgbClr val="000000"/>
                </a:solidFill>
                <a:latin typeface="Raleway"/>
                <a:ea typeface="Raleway"/>
                <a:cs typeface="Raleway"/>
                <a:sym typeface="Raleway"/>
              </a:rPr>
              <a:t>une mesure et de la tracer dans le DUERP / RPS DU.</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13261460" y="5356152"/>
            <a:ext cx="4494910" cy="4586643"/>
          </a:xfrm>
          <a:custGeom>
            <a:avLst/>
            <a:gdLst/>
            <a:ahLst/>
            <a:cxnLst/>
            <a:rect l="l" t="t" r="r" b="b"/>
            <a:pathLst>
              <a:path w="4494910" h="4586643">
                <a:moveTo>
                  <a:pt x="0" y="0"/>
                </a:moveTo>
                <a:lnTo>
                  <a:pt x="4494910" y="0"/>
                </a:lnTo>
                <a:lnTo>
                  <a:pt x="4494910" y="4586643"/>
                </a:lnTo>
                <a:lnTo>
                  <a:pt x="0" y="4586643"/>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729516" y="596863"/>
            <a:ext cx="8828968" cy="1302486"/>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METHODE MAT</a:t>
            </a:r>
            <a:r>
              <a:rPr lang="en-US" sz="7594" b="1">
                <a:solidFill>
                  <a:srgbClr val="06849A"/>
                </a:solidFill>
                <a:latin typeface="Quicksand Bold"/>
                <a:ea typeface="Quicksand Bold"/>
                <a:cs typeface="Quicksand Bold"/>
                <a:sym typeface="Quicksand Bold"/>
              </a:rPr>
              <a:t>H</a:t>
            </a:r>
          </a:p>
        </p:txBody>
      </p:sp>
      <p:sp>
        <p:nvSpPr>
          <p:cNvPr id="6" name="TextBox 6"/>
          <p:cNvSpPr txBox="1"/>
          <p:nvPr/>
        </p:nvSpPr>
        <p:spPr>
          <a:xfrm>
            <a:off x="789467" y="2149434"/>
            <a:ext cx="12259812" cy="6537023"/>
          </a:xfrm>
          <a:prstGeom prst="rect">
            <a:avLst/>
          </a:prstGeom>
        </p:spPr>
        <p:txBody>
          <a:bodyPr lIns="0" tIns="0" rIns="0" bIns="0" rtlCol="0" anchor="t">
            <a:spAutoFit/>
          </a:bodyPr>
          <a:lstStyle/>
          <a:p>
            <a:pPr algn="l">
              <a:lnSpc>
                <a:spcPts val="5798"/>
              </a:lnSpc>
            </a:pPr>
            <a:r>
              <a:rPr lang="en-US" sz="3100" b="1">
                <a:solidFill>
                  <a:srgbClr val="000000"/>
                </a:solidFill>
                <a:latin typeface="Raleway Bold"/>
                <a:ea typeface="Raleway Bold"/>
                <a:cs typeface="Raleway Bold"/>
                <a:sym typeface="Raleway Bold"/>
              </a:rPr>
              <a:t>Historiser pour prévenir durablement</a:t>
            </a:r>
          </a:p>
          <a:p>
            <a:pPr algn="l">
              <a:lnSpc>
                <a:spcPts val="5798"/>
              </a:lnSpc>
            </a:pPr>
            <a:r>
              <a:rPr lang="en-US" sz="3100">
                <a:solidFill>
                  <a:srgbClr val="000000"/>
                </a:solidFill>
                <a:latin typeface="Raleway"/>
                <a:ea typeface="Raleway"/>
                <a:cs typeface="Raleway"/>
                <a:sym typeface="Raleway"/>
              </a:rPr>
              <a:t>Ce n’est pas archiver : c’est transformer une situation vécue en signal pour l’organisation.</a:t>
            </a:r>
          </a:p>
          <a:p>
            <a:pPr algn="l">
              <a:lnSpc>
                <a:spcPts val="5798"/>
              </a:lnSpc>
            </a:pPr>
            <a:endParaRPr lang="en-US" sz="3100">
              <a:solidFill>
                <a:srgbClr val="000000"/>
              </a:solidFill>
              <a:latin typeface="Raleway"/>
              <a:ea typeface="Raleway"/>
              <a:cs typeface="Raleway"/>
              <a:sym typeface="Raleway"/>
            </a:endParaRPr>
          </a:p>
          <a:p>
            <a:pPr algn="l">
              <a:lnSpc>
                <a:spcPts val="5798"/>
              </a:lnSpc>
            </a:pPr>
            <a:r>
              <a:rPr lang="en-US" sz="3100">
                <a:solidFill>
                  <a:srgbClr val="000000"/>
                </a:solidFill>
                <a:latin typeface="Raleway"/>
                <a:ea typeface="Raleway"/>
                <a:cs typeface="Raleway"/>
                <a:sym typeface="Raleway"/>
              </a:rPr>
              <a:t>Cela implique :</a:t>
            </a:r>
          </a:p>
          <a:p>
            <a:pPr marL="669413" lvl="1" indent="-334706" algn="l">
              <a:lnSpc>
                <a:spcPts val="5798"/>
              </a:lnSpc>
              <a:buFont typeface="Arial"/>
              <a:buChar char="•"/>
            </a:pPr>
            <a:r>
              <a:rPr lang="en-US" sz="3100">
                <a:solidFill>
                  <a:srgbClr val="000000"/>
                </a:solidFill>
                <a:latin typeface="Raleway"/>
                <a:ea typeface="Raleway"/>
                <a:cs typeface="Raleway"/>
                <a:sym typeface="Raleway"/>
              </a:rPr>
              <a:t>la mise à jour du DUERP ou des grilles d’exposition,</a:t>
            </a:r>
          </a:p>
          <a:p>
            <a:pPr marL="669413" lvl="1" indent="-334706" algn="l">
              <a:lnSpc>
                <a:spcPts val="5798"/>
              </a:lnSpc>
              <a:buFont typeface="Arial"/>
              <a:buChar char="•"/>
            </a:pPr>
            <a:r>
              <a:rPr lang="en-US" sz="3100">
                <a:solidFill>
                  <a:srgbClr val="000000"/>
                </a:solidFill>
                <a:latin typeface="Raleway"/>
                <a:ea typeface="Raleway"/>
                <a:cs typeface="Raleway"/>
                <a:sym typeface="Raleway"/>
              </a:rPr>
              <a:t>une remontée en CSSCT ou dans les instances de dialogue,</a:t>
            </a:r>
          </a:p>
          <a:p>
            <a:pPr algn="l">
              <a:lnSpc>
                <a:spcPts val="5798"/>
              </a:lnSpc>
            </a:pPr>
            <a:r>
              <a:rPr lang="en-US" sz="3100">
                <a:solidFill>
                  <a:srgbClr val="000000"/>
                </a:solidFill>
                <a:latin typeface="Raleway"/>
                <a:ea typeface="Raleway"/>
                <a:cs typeface="Raleway"/>
                <a:sym typeface="Raleway"/>
              </a:rPr>
              <a:t>l’intégration dans les bilans sociaux, RSE ou qualité de vie, la formalisation de retours d’expérience (REX) à partir du cas.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7266829" y="7118920"/>
            <a:ext cx="4156882" cy="2955165"/>
          </a:xfrm>
          <a:custGeom>
            <a:avLst/>
            <a:gdLst/>
            <a:ahLst/>
            <a:cxnLst/>
            <a:rect l="l" t="t" r="r" b="b"/>
            <a:pathLst>
              <a:path w="4156882" h="2955165">
                <a:moveTo>
                  <a:pt x="0" y="0"/>
                </a:moveTo>
                <a:lnTo>
                  <a:pt x="4156882" y="0"/>
                </a:lnTo>
                <a:lnTo>
                  <a:pt x="4156882" y="2955165"/>
                </a:lnTo>
                <a:lnTo>
                  <a:pt x="0" y="295516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a:p>
        </p:txBody>
      </p:sp>
      <p:sp>
        <p:nvSpPr>
          <p:cNvPr id="5" name="TextBox 5"/>
          <p:cNvSpPr txBox="1"/>
          <p:nvPr/>
        </p:nvSpPr>
        <p:spPr>
          <a:xfrm>
            <a:off x="4468741" y="669290"/>
            <a:ext cx="9753058" cy="2223158"/>
          </a:xfrm>
          <a:prstGeom prst="rect">
            <a:avLst/>
          </a:prstGeom>
        </p:spPr>
        <p:txBody>
          <a:bodyPr lIns="0" tIns="0" rIns="0" bIns="0" rtlCol="0" anchor="t">
            <a:spAutoFit/>
          </a:bodyPr>
          <a:lstStyle/>
          <a:p>
            <a:pPr marL="0" lvl="0" indent="0" algn="ctr">
              <a:lnSpc>
                <a:spcPts val="18163"/>
              </a:lnSpc>
              <a:spcBef>
                <a:spcPct val="0"/>
              </a:spcBef>
            </a:pPr>
            <a:r>
              <a:rPr lang="en-US" sz="12974" b="1" u="none" strike="noStrike">
                <a:solidFill>
                  <a:srgbClr val="000000"/>
                </a:solidFill>
                <a:latin typeface="Quicksand Bold"/>
                <a:ea typeface="Quicksand Bold"/>
                <a:cs typeface="Quicksand Bold"/>
                <a:sym typeface="Quicksand Bold"/>
              </a:rPr>
              <a:t>DISCUSSION</a:t>
            </a:r>
          </a:p>
        </p:txBody>
      </p:sp>
      <p:sp>
        <p:nvSpPr>
          <p:cNvPr id="6" name="TextBox 6"/>
          <p:cNvSpPr txBox="1"/>
          <p:nvPr/>
        </p:nvSpPr>
        <p:spPr>
          <a:xfrm>
            <a:off x="2795970" y="3468303"/>
            <a:ext cx="12775804" cy="3245619"/>
          </a:xfrm>
          <a:prstGeom prst="rect">
            <a:avLst/>
          </a:prstGeom>
        </p:spPr>
        <p:txBody>
          <a:bodyPr lIns="0" tIns="0" rIns="0" bIns="0" rtlCol="0" anchor="t">
            <a:spAutoFit/>
          </a:bodyPr>
          <a:lstStyle/>
          <a:p>
            <a:pPr algn="ctr">
              <a:lnSpc>
                <a:spcPts val="4339"/>
              </a:lnSpc>
            </a:pPr>
            <a:r>
              <a:rPr lang="en-US" sz="3099" b="1">
                <a:solidFill>
                  <a:srgbClr val="000000"/>
                </a:solidFill>
                <a:latin typeface="Raleway Bold"/>
                <a:ea typeface="Raleway Bold"/>
                <a:cs typeface="Raleway Bold"/>
                <a:sym typeface="Raleway Bold"/>
              </a:rPr>
              <a:t>QUELS FREINS RENCONTREZ-VOUS AUJOURD’HUI POUR METTRE EN PLACE DES AMÉNAGEMENTS, ET COMMENT POURRIONS-NOUS LES LEVER ENSEMBLE ? </a:t>
            </a:r>
          </a:p>
          <a:p>
            <a:pPr algn="ctr">
              <a:lnSpc>
                <a:spcPts val="4339"/>
              </a:lnSpc>
            </a:pPr>
            <a:endParaRPr lang="en-US" sz="3099" b="1">
              <a:solidFill>
                <a:srgbClr val="000000"/>
              </a:solidFill>
              <a:latin typeface="Raleway Bold"/>
              <a:ea typeface="Raleway Bold"/>
              <a:cs typeface="Raleway Bold"/>
              <a:sym typeface="Raleway Bold"/>
            </a:endParaRPr>
          </a:p>
          <a:p>
            <a:pPr algn="ctr">
              <a:lnSpc>
                <a:spcPts val="4339"/>
              </a:lnSpc>
              <a:spcBef>
                <a:spcPct val="0"/>
              </a:spcBef>
            </a:pPr>
            <a:r>
              <a:rPr lang="en-US" sz="3099" b="1">
                <a:solidFill>
                  <a:srgbClr val="000000"/>
                </a:solidFill>
                <a:latin typeface="Raleway Bold"/>
                <a:ea typeface="Raleway Bold"/>
                <a:cs typeface="Raleway Bold"/>
                <a:sym typeface="Raleway Bold"/>
              </a:rPr>
              <a:t>AVEC SES SITUATIONS FICTIVES, EST-CE QUE CELA CHANGE  VOTRE VISION DU RÔLE DU SERVICE DE SANTÉ AU TRAVAIL ?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794625" y="7014094"/>
            <a:ext cx="2771221" cy="7733640"/>
          </a:xfrm>
          <a:custGeom>
            <a:avLst/>
            <a:gdLst/>
            <a:ahLst/>
            <a:cxnLst/>
            <a:rect l="l" t="t" r="r" b="b"/>
            <a:pathLst>
              <a:path w="2771221" h="7733640">
                <a:moveTo>
                  <a:pt x="0" y="0"/>
                </a:moveTo>
                <a:lnTo>
                  <a:pt x="2771221" y="0"/>
                </a:lnTo>
                <a:lnTo>
                  <a:pt x="2771221" y="7733640"/>
                </a:lnTo>
                <a:lnTo>
                  <a:pt x="0" y="7733640"/>
                </a:lnTo>
                <a:lnTo>
                  <a:pt x="0" y="0"/>
                </a:lnTo>
                <a:close/>
              </a:path>
            </a:pathLst>
          </a:custGeom>
          <a:blipFill>
            <a:blip r:embed="rId6"/>
            <a:stretch>
              <a:fillRect/>
            </a:stretch>
          </a:blipFill>
        </p:spPr>
        <p:txBody>
          <a:bodyPr/>
          <a:lstStyle/>
          <a:p>
            <a:endParaRPr lang="fr-FR"/>
          </a:p>
        </p:txBody>
      </p:sp>
      <p:sp>
        <p:nvSpPr>
          <p:cNvPr id="5" name="Freeform 5"/>
          <p:cNvSpPr/>
          <p:nvPr/>
        </p:nvSpPr>
        <p:spPr>
          <a:xfrm rot="3830593">
            <a:off x="272545" y="6443459"/>
            <a:ext cx="1002833" cy="778563"/>
          </a:xfrm>
          <a:custGeom>
            <a:avLst/>
            <a:gdLst/>
            <a:ahLst/>
            <a:cxnLst/>
            <a:rect l="l" t="t" r="r" b="b"/>
            <a:pathLst>
              <a:path w="1002833" h="778563">
                <a:moveTo>
                  <a:pt x="0" y="0"/>
                </a:moveTo>
                <a:lnTo>
                  <a:pt x="1002833" y="0"/>
                </a:lnTo>
                <a:lnTo>
                  <a:pt x="1002833" y="778564"/>
                </a:lnTo>
                <a:lnTo>
                  <a:pt x="0" y="7785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6" name="Freeform 6"/>
          <p:cNvSpPr/>
          <p:nvPr/>
        </p:nvSpPr>
        <p:spPr>
          <a:xfrm rot="5291577" flipV="1">
            <a:off x="11104883" y="7987417"/>
            <a:ext cx="1002833" cy="778563"/>
          </a:xfrm>
          <a:custGeom>
            <a:avLst/>
            <a:gdLst/>
            <a:ahLst/>
            <a:cxnLst/>
            <a:rect l="l" t="t" r="r" b="b"/>
            <a:pathLst>
              <a:path w="1002833" h="778563">
                <a:moveTo>
                  <a:pt x="0" y="778563"/>
                </a:moveTo>
                <a:lnTo>
                  <a:pt x="1002833" y="778563"/>
                </a:lnTo>
                <a:lnTo>
                  <a:pt x="1002833" y="0"/>
                </a:lnTo>
                <a:lnTo>
                  <a:pt x="0" y="0"/>
                </a:lnTo>
                <a:lnTo>
                  <a:pt x="0" y="778563"/>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7" name="TextBox 7"/>
          <p:cNvSpPr txBox="1"/>
          <p:nvPr/>
        </p:nvSpPr>
        <p:spPr>
          <a:xfrm>
            <a:off x="4267471" y="771525"/>
            <a:ext cx="9753058" cy="2232683"/>
          </a:xfrm>
          <a:prstGeom prst="rect">
            <a:avLst/>
          </a:prstGeom>
        </p:spPr>
        <p:txBody>
          <a:bodyPr lIns="0" tIns="0" rIns="0" bIns="0" rtlCol="0" anchor="t">
            <a:spAutoFit/>
          </a:bodyPr>
          <a:lstStyle/>
          <a:p>
            <a:pPr marL="0" lvl="0" indent="0" algn="ctr">
              <a:lnSpc>
                <a:spcPts val="18163"/>
              </a:lnSpc>
              <a:spcBef>
                <a:spcPct val="0"/>
              </a:spcBef>
            </a:pPr>
            <a:r>
              <a:rPr lang="en-US" sz="12974">
                <a:solidFill>
                  <a:srgbClr val="000000"/>
                </a:solidFill>
                <a:latin typeface="More Sugar"/>
                <a:ea typeface="More Sugar"/>
                <a:cs typeface="More Sugar"/>
                <a:sym typeface="More Sugar"/>
              </a:rPr>
              <a:t>MERCI</a:t>
            </a:r>
          </a:p>
        </p:txBody>
      </p:sp>
      <p:sp>
        <p:nvSpPr>
          <p:cNvPr id="8" name="TextBox 8"/>
          <p:cNvSpPr txBox="1"/>
          <p:nvPr/>
        </p:nvSpPr>
        <p:spPr>
          <a:xfrm>
            <a:off x="2716226" y="3152389"/>
            <a:ext cx="12855548" cy="1073786"/>
          </a:xfrm>
          <a:prstGeom prst="rect">
            <a:avLst/>
          </a:prstGeom>
        </p:spPr>
        <p:txBody>
          <a:bodyPr lIns="0" tIns="0" rIns="0" bIns="0" rtlCol="0" anchor="t">
            <a:spAutoFit/>
          </a:bodyPr>
          <a:lstStyle/>
          <a:p>
            <a:pPr algn="ctr">
              <a:lnSpc>
                <a:spcPts val="4339"/>
              </a:lnSpc>
            </a:pPr>
            <a:r>
              <a:rPr lang="en-US" sz="3099" b="1">
                <a:solidFill>
                  <a:srgbClr val="000000"/>
                </a:solidFill>
                <a:latin typeface="Raleway Bold"/>
                <a:ea typeface="Raleway Bold"/>
                <a:cs typeface="Raleway Bold"/>
                <a:sym typeface="Raleway Bold"/>
              </a:rPr>
              <a:t>DE VOTRE PARTICIPATION ET DE VOTRE ATTENTION,</a:t>
            </a:r>
          </a:p>
          <a:p>
            <a:pPr algn="ctr">
              <a:lnSpc>
                <a:spcPts val="4339"/>
              </a:lnSpc>
              <a:spcBef>
                <a:spcPct val="0"/>
              </a:spcBef>
            </a:pPr>
            <a:r>
              <a:rPr lang="en-US" sz="3099">
                <a:solidFill>
                  <a:srgbClr val="000000"/>
                </a:solidFill>
                <a:latin typeface="Raleway"/>
                <a:ea typeface="Raleway"/>
                <a:cs typeface="Raleway"/>
                <a:sym typeface="Raleway"/>
              </a:rPr>
              <a:t>LAISSEZ NOUS VOTRE AVIS DANS LA CONVERSATION TEAMS !</a:t>
            </a:r>
          </a:p>
        </p:txBody>
      </p:sp>
      <p:sp>
        <p:nvSpPr>
          <p:cNvPr id="9" name="TextBox 9"/>
          <p:cNvSpPr txBox="1"/>
          <p:nvPr/>
        </p:nvSpPr>
        <p:spPr>
          <a:xfrm>
            <a:off x="948065" y="5778641"/>
            <a:ext cx="2586889" cy="105410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JE VOUS SOUHAITE UNE EXCELLENTE APRES MIDI !</a:t>
            </a:r>
          </a:p>
        </p:txBody>
      </p:sp>
      <p:sp>
        <p:nvSpPr>
          <p:cNvPr id="10" name="TextBox 10"/>
          <p:cNvSpPr txBox="1"/>
          <p:nvPr/>
        </p:nvSpPr>
        <p:spPr>
          <a:xfrm>
            <a:off x="5987686" y="9012709"/>
            <a:ext cx="6312627" cy="869863"/>
          </a:xfrm>
          <a:prstGeom prst="rect">
            <a:avLst/>
          </a:prstGeom>
        </p:spPr>
        <p:txBody>
          <a:bodyPr lIns="0" tIns="0" rIns="0" bIns="0" rtlCol="0" anchor="t">
            <a:spAutoFit/>
          </a:bodyPr>
          <a:lstStyle/>
          <a:p>
            <a:pPr algn="ctr">
              <a:lnSpc>
                <a:spcPts val="3499"/>
              </a:lnSpc>
            </a:pPr>
            <a:r>
              <a:rPr lang="en-US" sz="2499">
                <a:solidFill>
                  <a:srgbClr val="000000"/>
                </a:solidFill>
                <a:latin typeface="Raleway"/>
                <a:ea typeface="Raleway"/>
                <a:cs typeface="Raleway"/>
                <a:sym typeface="Raleway"/>
              </a:rPr>
              <a:t>RENDEZ VOUS AU PROCHAIN TOTEM</a:t>
            </a:r>
          </a:p>
          <a:p>
            <a:pPr algn="ctr">
              <a:lnSpc>
                <a:spcPts val="3499"/>
              </a:lnSpc>
              <a:spcBef>
                <a:spcPct val="0"/>
              </a:spcBef>
            </a:pPr>
            <a:r>
              <a:rPr lang="en-US" sz="2499" i="1">
                <a:solidFill>
                  <a:srgbClr val="000000"/>
                </a:solidFill>
                <a:latin typeface="Raleway Italics"/>
                <a:ea typeface="Raleway Italics"/>
                <a:cs typeface="Raleway Italics"/>
                <a:sym typeface="Raleway Italics"/>
              </a:rPr>
              <a:t>“LES SIGNAUX D’URGENCE”</a:t>
            </a:r>
          </a:p>
        </p:txBody>
      </p:sp>
      <p:pic>
        <p:nvPicPr>
          <p:cNvPr id="11" name="Picture 11"/>
          <p:cNvPicPr>
            <a:picLocks noChangeAspect="1"/>
          </p:cNvPicPr>
          <p:nvPr/>
        </p:nvPicPr>
        <p:blipFill>
          <a:blip r:embed="rId9"/>
          <a:stretch>
            <a:fillRect/>
          </a:stretch>
        </p:blipFill>
        <p:spPr>
          <a:xfrm>
            <a:off x="6675120" y="4179137"/>
            <a:ext cx="4937760" cy="49377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625421"/>
            <a:ext cx="11645782" cy="5745988"/>
          </a:xfrm>
          <a:prstGeom prst="rect">
            <a:avLst/>
          </a:prstGeom>
        </p:spPr>
        <p:txBody>
          <a:bodyPr lIns="0" tIns="0" rIns="0" bIns="0" rtlCol="0" anchor="t">
            <a:spAutoFit/>
          </a:bodyPr>
          <a:lstStyle/>
          <a:p>
            <a:pPr algn="l">
              <a:lnSpc>
                <a:spcPts val="238"/>
              </a:lnSpc>
            </a:pPr>
            <a:endParaRPr/>
          </a:p>
          <a:p>
            <a:pPr algn="l">
              <a:lnSpc>
                <a:spcPts val="5755"/>
              </a:lnSpc>
            </a:pPr>
            <a:r>
              <a:rPr lang="en-US" sz="3077" u="none" strike="noStrike">
                <a:solidFill>
                  <a:srgbClr val="000000"/>
                </a:solidFill>
                <a:latin typeface="Raleway"/>
                <a:ea typeface="Raleway"/>
                <a:cs typeface="Raleway"/>
                <a:sym typeface="Raleway"/>
              </a:rPr>
              <a:t>Cadre réglementaire :</a:t>
            </a:r>
          </a:p>
          <a:p>
            <a:pPr marL="664524" lvl="1" indent="-332262" algn="l">
              <a:lnSpc>
                <a:spcPts val="5755"/>
              </a:lnSpc>
              <a:buFont typeface="Arial"/>
              <a:buChar char="•"/>
            </a:pPr>
            <a:r>
              <a:rPr lang="en-US" sz="3077" b="1" u="none" strike="noStrike">
                <a:solidFill>
                  <a:srgbClr val="000000"/>
                </a:solidFill>
                <a:latin typeface="Raleway Bold"/>
                <a:ea typeface="Raleway Bold"/>
                <a:cs typeface="Raleway Bold"/>
                <a:sym typeface="Raleway Bold"/>
              </a:rPr>
              <a:t>Secret professionnel</a:t>
            </a:r>
            <a:r>
              <a:rPr lang="en-US" sz="3077" u="none" strike="noStrike">
                <a:solidFill>
                  <a:srgbClr val="000000"/>
                </a:solidFill>
                <a:latin typeface="Raleway"/>
                <a:ea typeface="Raleway"/>
                <a:cs typeface="Raleway"/>
                <a:sym typeface="Raleway"/>
              </a:rPr>
              <a:t> (code de la santé publique)</a:t>
            </a:r>
          </a:p>
          <a:p>
            <a:pPr marL="664524" lvl="1" indent="-332262" algn="l">
              <a:lnSpc>
                <a:spcPts val="5755"/>
              </a:lnSpc>
              <a:buFont typeface="Arial"/>
              <a:buChar char="•"/>
            </a:pPr>
            <a:r>
              <a:rPr lang="en-US" sz="3077" b="1" u="none" strike="noStrike">
                <a:solidFill>
                  <a:srgbClr val="000000"/>
                </a:solidFill>
                <a:latin typeface="Raleway Bold"/>
                <a:ea typeface="Raleway Bold"/>
                <a:cs typeface="Raleway Bold"/>
                <a:sym typeface="Raleway Bold"/>
              </a:rPr>
              <a:t>Secret industriel</a:t>
            </a:r>
          </a:p>
          <a:p>
            <a:pPr marL="664524" lvl="1" indent="-332262" algn="l">
              <a:lnSpc>
                <a:spcPts val="5755"/>
              </a:lnSpc>
              <a:buFont typeface="Arial"/>
              <a:buChar char="•"/>
            </a:pPr>
            <a:r>
              <a:rPr lang="en-US" sz="3077" u="none" strike="noStrike">
                <a:solidFill>
                  <a:srgbClr val="000000"/>
                </a:solidFill>
                <a:latin typeface="Raleway"/>
                <a:ea typeface="Raleway"/>
                <a:cs typeface="Raleway"/>
                <a:sym typeface="Raleway"/>
              </a:rPr>
              <a:t>Prendre soin des salariés et l’organisation (“1er patient”)</a:t>
            </a:r>
          </a:p>
          <a:p>
            <a:pPr marL="1329047" lvl="2" indent="-443016" algn="l">
              <a:lnSpc>
                <a:spcPts val="5755"/>
              </a:lnSpc>
              <a:buFont typeface="Arial"/>
              <a:buChar char="⚬"/>
            </a:pPr>
            <a:r>
              <a:rPr lang="en-US" sz="3077" u="none" strike="noStrike">
                <a:solidFill>
                  <a:srgbClr val="000000"/>
                </a:solidFill>
                <a:latin typeface="Raleway"/>
                <a:ea typeface="Raleway"/>
                <a:cs typeface="Raleway"/>
                <a:sym typeface="Raleway"/>
              </a:rPr>
              <a:t>Role </a:t>
            </a:r>
            <a:r>
              <a:rPr lang="en-US" sz="3077" b="1" u="none" strike="noStrike">
                <a:solidFill>
                  <a:srgbClr val="000000"/>
                </a:solidFill>
                <a:latin typeface="Raleway Bold"/>
                <a:ea typeface="Raleway Bold"/>
                <a:cs typeface="Raleway Bold"/>
                <a:sym typeface="Raleway Bold"/>
              </a:rPr>
              <a:t>propre</a:t>
            </a:r>
            <a:r>
              <a:rPr lang="en-US" sz="3077" u="none" strike="noStrike">
                <a:solidFill>
                  <a:srgbClr val="000000"/>
                </a:solidFill>
                <a:latin typeface="Raleway"/>
                <a:ea typeface="Raleway"/>
                <a:cs typeface="Raleway"/>
                <a:sym typeface="Raleway"/>
              </a:rPr>
              <a:t> : Evaluer, soigner</a:t>
            </a:r>
          </a:p>
          <a:p>
            <a:pPr marL="1993571" lvl="3" indent="-498393" algn="l">
              <a:lnSpc>
                <a:spcPts val="5755"/>
              </a:lnSpc>
              <a:buFont typeface="Arial"/>
              <a:buChar char="￭"/>
            </a:pPr>
            <a:r>
              <a:rPr lang="en-US" sz="3077" u="none" strike="noStrike">
                <a:solidFill>
                  <a:srgbClr val="000000"/>
                </a:solidFill>
                <a:latin typeface="Raleway"/>
                <a:ea typeface="Raleway"/>
                <a:cs typeface="Raleway"/>
                <a:sym typeface="Raleway"/>
              </a:rPr>
              <a:t>Role de conseil de l’organisation</a:t>
            </a:r>
          </a:p>
          <a:p>
            <a:pPr marL="1329047" lvl="2" indent="-443016" algn="l">
              <a:lnSpc>
                <a:spcPts val="5755"/>
              </a:lnSpc>
              <a:buFont typeface="Arial"/>
              <a:buChar char="⚬"/>
            </a:pPr>
            <a:r>
              <a:rPr lang="en-US" sz="3077" u="none" strike="noStrike">
                <a:solidFill>
                  <a:srgbClr val="000000"/>
                </a:solidFill>
                <a:latin typeface="Raleway"/>
                <a:ea typeface="Raleway"/>
                <a:cs typeface="Raleway"/>
                <a:sym typeface="Raleway"/>
              </a:rPr>
              <a:t>Role </a:t>
            </a:r>
            <a:r>
              <a:rPr lang="en-US" sz="3077" b="1" u="none" strike="noStrike">
                <a:solidFill>
                  <a:srgbClr val="000000"/>
                </a:solidFill>
                <a:latin typeface="Raleway Bold"/>
                <a:ea typeface="Raleway Bold"/>
                <a:cs typeface="Raleway Bold"/>
                <a:sym typeface="Raleway Bold"/>
              </a:rPr>
              <a:t>en collaboration</a:t>
            </a:r>
            <a:r>
              <a:rPr lang="en-US" sz="3077" u="none" strike="noStrike">
                <a:solidFill>
                  <a:srgbClr val="000000"/>
                </a:solidFill>
                <a:latin typeface="Raleway"/>
                <a:ea typeface="Raleway"/>
                <a:cs typeface="Raleway"/>
                <a:sym typeface="Raleway"/>
              </a:rPr>
              <a:t> : Orienter, suivre et soigner sur protocole et prescription</a:t>
            </a: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VOTRE POSTE</a:t>
            </a:r>
          </a:p>
        </p:txBody>
      </p:sp>
      <p:sp>
        <p:nvSpPr>
          <p:cNvPr id="6" name="TextBox 6"/>
          <p:cNvSpPr txBox="1"/>
          <p:nvPr/>
        </p:nvSpPr>
        <p:spPr>
          <a:xfrm>
            <a:off x="3812108" y="2010682"/>
            <a:ext cx="10663784" cy="655957"/>
          </a:xfrm>
          <a:prstGeom prst="rect">
            <a:avLst/>
          </a:prstGeom>
        </p:spPr>
        <p:txBody>
          <a:bodyPr lIns="0" tIns="0" rIns="0" bIns="0" rtlCol="0" anchor="t">
            <a:spAutoFit/>
          </a:bodyPr>
          <a:lstStyle/>
          <a:p>
            <a:pPr algn="ctr">
              <a:lnSpc>
                <a:spcPts val="5319"/>
              </a:lnSpc>
              <a:spcBef>
                <a:spcPct val="0"/>
              </a:spcBef>
            </a:pPr>
            <a:r>
              <a:rPr lang="en-US" sz="3799" b="1">
                <a:solidFill>
                  <a:srgbClr val="06849A"/>
                </a:solidFill>
                <a:latin typeface="Raleway Bold"/>
                <a:ea typeface="Raleway Bold"/>
                <a:cs typeface="Raleway Bold"/>
                <a:sym typeface="Raleway Bold"/>
              </a:rPr>
              <a:t>INFIRMIER.E EN ENTREPRISE LUMANISY</a:t>
            </a:r>
          </a:p>
        </p:txBody>
      </p:sp>
      <p:grpSp>
        <p:nvGrpSpPr>
          <p:cNvPr id="7" name="Group 7"/>
          <p:cNvGrpSpPr/>
          <p:nvPr/>
        </p:nvGrpSpPr>
        <p:grpSpPr>
          <a:xfrm>
            <a:off x="14486393" y="4573610"/>
            <a:ext cx="3582708" cy="5713390"/>
            <a:chOff x="0" y="0"/>
            <a:chExt cx="4776944" cy="7617853"/>
          </a:xfrm>
        </p:grpSpPr>
        <p:sp>
          <p:nvSpPr>
            <p:cNvPr id="8" name="Freeform 8"/>
            <p:cNvSpPr/>
            <p:nvPr/>
          </p:nvSpPr>
          <p:spPr>
            <a:xfrm>
              <a:off x="0" y="0"/>
              <a:ext cx="2237744" cy="7617853"/>
            </a:xfrm>
            <a:custGeom>
              <a:avLst/>
              <a:gdLst/>
              <a:ahLst/>
              <a:cxnLst/>
              <a:rect l="l" t="t" r="r" b="b"/>
              <a:pathLst>
                <a:path w="2237744" h="7617853">
                  <a:moveTo>
                    <a:pt x="0" y="0"/>
                  </a:moveTo>
                  <a:lnTo>
                    <a:pt x="2237744" y="0"/>
                  </a:lnTo>
                  <a:lnTo>
                    <a:pt x="2237744" y="7617853"/>
                  </a:lnTo>
                  <a:lnTo>
                    <a:pt x="0" y="7617853"/>
                  </a:lnTo>
                  <a:lnTo>
                    <a:pt x="0" y="0"/>
                  </a:lnTo>
                  <a:close/>
                </a:path>
              </a:pathLst>
            </a:custGeom>
            <a:blipFill>
              <a:blip r:embed="rId6"/>
              <a:stretch>
                <a:fillRect/>
              </a:stretch>
            </a:blipFill>
          </p:spPr>
          <p:txBody>
            <a:bodyPr/>
            <a:lstStyle/>
            <a:p>
              <a:endParaRPr lang="fr-FR"/>
            </a:p>
          </p:txBody>
        </p:sp>
        <p:sp>
          <p:nvSpPr>
            <p:cNvPr id="9" name="Freeform 9"/>
            <p:cNvSpPr/>
            <p:nvPr/>
          </p:nvSpPr>
          <p:spPr>
            <a:xfrm>
              <a:off x="2545548" y="0"/>
              <a:ext cx="2231396" cy="7617853"/>
            </a:xfrm>
            <a:custGeom>
              <a:avLst/>
              <a:gdLst/>
              <a:ahLst/>
              <a:cxnLst/>
              <a:rect l="l" t="t" r="r" b="b"/>
              <a:pathLst>
                <a:path w="2231396" h="7617853">
                  <a:moveTo>
                    <a:pt x="0" y="0"/>
                  </a:moveTo>
                  <a:lnTo>
                    <a:pt x="2231396" y="0"/>
                  </a:lnTo>
                  <a:lnTo>
                    <a:pt x="2231396" y="7617853"/>
                  </a:lnTo>
                  <a:lnTo>
                    <a:pt x="0" y="7617853"/>
                  </a:lnTo>
                  <a:lnTo>
                    <a:pt x="0" y="0"/>
                  </a:lnTo>
                  <a:close/>
                </a:path>
              </a:pathLst>
            </a:custGeom>
            <a:blipFill>
              <a:blip r:embed="rId7"/>
              <a:stretch>
                <a:fillRect/>
              </a:stretch>
            </a:blipFill>
          </p:spPr>
          <p:txBody>
            <a:bodyPr/>
            <a:lstStyle/>
            <a:p>
              <a:endParaRPr lang="fr-F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grpSp>
        <p:nvGrpSpPr>
          <p:cNvPr id="5" name="Group 5"/>
          <p:cNvGrpSpPr/>
          <p:nvPr/>
        </p:nvGrpSpPr>
        <p:grpSpPr>
          <a:xfrm>
            <a:off x="14486393" y="4573610"/>
            <a:ext cx="3582708" cy="5713390"/>
            <a:chOff x="0" y="0"/>
            <a:chExt cx="4776944" cy="7617853"/>
          </a:xfrm>
        </p:grpSpPr>
        <p:sp>
          <p:nvSpPr>
            <p:cNvPr id="6" name="Freeform 6"/>
            <p:cNvSpPr/>
            <p:nvPr/>
          </p:nvSpPr>
          <p:spPr>
            <a:xfrm>
              <a:off x="0" y="0"/>
              <a:ext cx="2237744" cy="7617853"/>
            </a:xfrm>
            <a:custGeom>
              <a:avLst/>
              <a:gdLst/>
              <a:ahLst/>
              <a:cxnLst/>
              <a:rect l="l" t="t" r="r" b="b"/>
              <a:pathLst>
                <a:path w="2237744" h="7617853">
                  <a:moveTo>
                    <a:pt x="0" y="0"/>
                  </a:moveTo>
                  <a:lnTo>
                    <a:pt x="2237744" y="0"/>
                  </a:lnTo>
                  <a:lnTo>
                    <a:pt x="2237744" y="7617853"/>
                  </a:lnTo>
                  <a:lnTo>
                    <a:pt x="0" y="7617853"/>
                  </a:lnTo>
                  <a:lnTo>
                    <a:pt x="0" y="0"/>
                  </a:lnTo>
                  <a:close/>
                </a:path>
              </a:pathLst>
            </a:custGeom>
            <a:blipFill>
              <a:blip r:embed="rId6"/>
              <a:stretch>
                <a:fillRect/>
              </a:stretch>
            </a:blipFill>
          </p:spPr>
          <p:txBody>
            <a:bodyPr/>
            <a:lstStyle/>
            <a:p>
              <a:endParaRPr lang="fr-FR"/>
            </a:p>
          </p:txBody>
        </p:sp>
        <p:sp>
          <p:nvSpPr>
            <p:cNvPr id="7" name="Freeform 7"/>
            <p:cNvSpPr/>
            <p:nvPr/>
          </p:nvSpPr>
          <p:spPr>
            <a:xfrm>
              <a:off x="2545548" y="0"/>
              <a:ext cx="2231396" cy="7617853"/>
            </a:xfrm>
            <a:custGeom>
              <a:avLst/>
              <a:gdLst/>
              <a:ahLst/>
              <a:cxnLst/>
              <a:rect l="l" t="t" r="r" b="b"/>
              <a:pathLst>
                <a:path w="2231396" h="7617853">
                  <a:moveTo>
                    <a:pt x="0" y="0"/>
                  </a:moveTo>
                  <a:lnTo>
                    <a:pt x="2231396" y="0"/>
                  </a:lnTo>
                  <a:lnTo>
                    <a:pt x="2231396" y="7617853"/>
                  </a:lnTo>
                  <a:lnTo>
                    <a:pt x="0" y="7617853"/>
                  </a:lnTo>
                  <a:lnTo>
                    <a:pt x="0" y="0"/>
                  </a:lnTo>
                  <a:close/>
                </a:path>
              </a:pathLst>
            </a:custGeom>
            <a:blipFill>
              <a:blip r:embed="rId7"/>
              <a:stretch>
                <a:fillRect/>
              </a:stretch>
            </a:blipFill>
          </p:spPr>
          <p:txBody>
            <a:bodyPr/>
            <a:lstStyle/>
            <a:p>
              <a:endParaRPr lang="fr-FR"/>
            </a:p>
          </p:txBody>
        </p:sp>
      </p:grpSp>
      <p:sp>
        <p:nvSpPr>
          <p:cNvPr id="8" name="TextBox 8"/>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AU FAIT...</a:t>
            </a:r>
          </a:p>
        </p:txBody>
      </p:sp>
      <p:sp>
        <p:nvSpPr>
          <p:cNvPr id="9" name="TextBox 9"/>
          <p:cNvSpPr txBox="1"/>
          <p:nvPr/>
        </p:nvSpPr>
        <p:spPr>
          <a:xfrm>
            <a:off x="14984302" y="3751118"/>
            <a:ext cx="2586889" cy="349250"/>
          </a:xfrm>
          <a:prstGeom prst="rect">
            <a:avLst/>
          </a:prstGeom>
        </p:spPr>
        <p:txBody>
          <a:bodyPr lIns="0" tIns="0" rIns="0" bIns="0" rtlCol="0" anchor="t">
            <a:spAutoFit/>
          </a:bodyPr>
          <a:lstStyle/>
          <a:p>
            <a:pPr algn="ctr">
              <a:lnSpc>
                <a:spcPts val="2800"/>
              </a:lnSpc>
              <a:spcBef>
                <a:spcPct val="0"/>
              </a:spcBef>
            </a:pPr>
            <a:r>
              <a:rPr lang="en-US" sz="2000">
                <a:solidFill>
                  <a:srgbClr val="000000"/>
                </a:solidFill>
                <a:latin typeface="More Sugar"/>
                <a:ea typeface="More Sugar"/>
                <a:cs typeface="More Sugar"/>
                <a:sym typeface="More Sugar"/>
              </a:rPr>
              <a:t>AU BOULOT !</a:t>
            </a:r>
          </a:p>
        </p:txBody>
      </p:sp>
      <p:sp>
        <p:nvSpPr>
          <p:cNvPr id="10" name="TextBox 10"/>
          <p:cNvSpPr txBox="1"/>
          <p:nvPr/>
        </p:nvSpPr>
        <p:spPr>
          <a:xfrm>
            <a:off x="2379056" y="3543993"/>
            <a:ext cx="11645782" cy="3113289"/>
          </a:xfrm>
          <a:prstGeom prst="rect">
            <a:avLst/>
          </a:prstGeom>
        </p:spPr>
        <p:txBody>
          <a:bodyPr lIns="0" tIns="0" rIns="0" bIns="0" rtlCol="0" anchor="t">
            <a:spAutoFit/>
          </a:bodyPr>
          <a:lstStyle/>
          <a:p>
            <a:pPr algn="l">
              <a:lnSpc>
                <a:spcPts val="2295"/>
              </a:lnSpc>
            </a:pPr>
            <a:endParaRPr/>
          </a:p>
          <a:p>
            <a:pPr marL="902016" lvl="1" indent="-451008" algn="l">
              <a:lnSpc>
                <a:spcPts val="7812"/>
              </a:lnSpc>
              <a:buFont typeface="Arial"/>
              <a:buChar char="•"/>
            </a:pPr>
            <a:r>
              <a:rPr lang="en-US" sz="4177" u="none" strike="noStrike">
                <a:solidFill>
                  <a:srgbClr val="000000"/>
                </a:solidFill>
                <a:latin typeface="Raleway"/>
                <a:ea typeface="Raleway"/>
                <a:cs typeface="Raleway"/>
                <a:sym typeface="Raleway"/>
              </a:rPr>
              <a:t>Dans le champ de la santé des salarié, </a:t>
            </a:r>
            <a:r>
              <a:rPr lang="en-US" sz="4177" b="1" u="none" strike="noStrike">
                <a:solidFill>
                  <a:srgbClr val="000000"/>
                </a:solidFill>
                <a:latin typeface="Raleway Bold"/>
                <a:ea typeface="Raleway Bold"/>
                <a:cs typeface="Raleway Bold"/>
                <a:sym typeface="Raleway Bold"/>
              </a:rPr>
              <a:t>de quoi est responsable l’organisation </a:t>
            </a:r>
            <a:r>
              <a:rPr lang="en-US" sz="4177" u="none" strike="noStrike">
                <a:solidFill>
                  <a:srgbClr val="000000"/>
                </a:solidFill>
                <a:latin typeface="Raleway"/>
                <a:ea typeface="Raleway"/>
                <a:cs typeface="Raleway"/>
                <a:sym typeface="Raleway"/>
              </a:rPr>
              <a:t>?</a:t>
            </a:r>
          </a:p>
          <a:p>
            <a:pPr marL="902016" lvl="1" indent="-451008" algn="l">
              <a:lnSpc>
                <a:spcPts val="7812"/>
              </a:lnSpc>
              <a:buFont typeface="Arial"/>
              <a:buChar char="•"/>
            </a:pPr>
            <a:r>
              <a:rPr lang="en-US" sz="4177" u="none" strike="noStrike">
                <a:solidFill>
                  <a:srgbClr val="000000"/>
                </a:solidFill>
                <a:latin typeface="Raleway"/>
                <a:ea typeface="Raleway"/>
                <a:cs typeface="Raleway"/>
                <a:sym typeface="Raleway"/>
              </a:rPr>
              <a:t>Ca veut dire quoi “</a:t>
            </a:r>
            <a:r>
              <a:rPr lang="en-US" sz="4177" b="1" u="none" strike="noStrike">
                <a:solidFill>
                  <a:srgbClr val="000000"/>
                </a:solidFill>
                <a:latin typeface="Raleway Bold"/>
                <a:ea typeface="Raleway Bold"/>
                <a:cs typeface="Raleway Bold"/>
                <a:sym typeface="Raleway Bold"/>
              </a:rPr>
              <a:t>se mettre en arret</a:t>
            </a:r>
            <a:r>
              <a:rPr lang="en-US" sz="4177" u="none" strike="noStrike">
                <a:solidFill>
                  <a:srgbClr val="000000"/>
                </a:solidFill>
                <a:latin typeface="Raleway"/>
                <a:ea typeface="Raleway"/>
                <a:cs typeface="Raleway"/>
                <a:sym typeface="Raleway"/>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NOTIONS DE BASE</a:t>
            </a:r>
          </a:p>
        </p:txBody>
      </p:sp>
      <p:sp>
        <p:nvSpPr>
          <p:cNvPr id="6" name="TextBox 6"/>
          <p:cNvSpPr txBox="1"/>
          <p:nvPr/>
        </p:nvSpPr>
        <p:spPr>
          <a:xfrm>
            <a:off x="2379056" y="2482600"/>
            <a:ext cx="13914402" cy="6131862"/>
          </a:xfrm>
          <a:prstGeom prst="rect">
            <a:avLst/>
          </a:prstGeom>
        </p:spPr>
        <p:txBody>
          <a:bodyPr lIns="0" tIns="0" rIns="0" bIns="0" rtlCol="0" anchor="t">
            <a:spAutoFit/>
          </a:bodyPr>
          <a:lstStyle/>
          <a:p>
            <a:pPr algn="l">
              <a:lnSpc>
                <a:spcPts val="1360"/>
              </a:lnSpc>
            </a:pPr>
            <a:endParaRPr/>
          </a:p>
          <a:p>
            <a:pPr marL="794068" lvl="1" indent="-397034" algn="l">
              <a:lnSpc>
                <a:spcPts val="6877"/>
              </a:lnSpc>
              <a:buFont typeface="Arial"/>
              <a:buChar char="•"/>
            </a:pPr>
            <a:r>
              <a:rPr lang="en-US" sz="3677" u="none" strike="noStrike">
                <a:solidFill>
                  <a:srgbClr val="000000"/>
                </a:solidFill>
                <a:latin typeface="Raleway"/>
                <a:ea typeface="Raleway"/>
                <a:cs typeface="Raleway"/>
                <a:sym typeface="Raleway"/>
              </a:rPr>
              <a:t>L’organisation </a:t>
            </a:r>
            <a:r>
              <a:rPr lang="en-US" sz="3677" b="1" u="none" strike="noStrike">
                <a:solidFill>
                  <a:srgbClr val="000000"/>
                </a:solidFill>
                <a:latin typeface="Raleway Bold"/>
                <a:ea typeface="Raleway Bold"/>
                <a:cs typeface="Raleway Bold"/>
                <a:sym typeface="Raleway Bold"/>
              </a:rPr>
              <a:t>ne maîtrise pas</a:t>
            </a:r>
            <a:r>
              <a:rPr lang="en-US" sz="3677" u="none" strike="noStrike">
                <a:solidFill>
                  <a:srgbClr val="000000"/>
                </a:solidFill>
                <a:latin typeface="Raleway"/>
                <a:ea typeface="Raleway"/>
                <a:cs typeface="Raleway"/>
                <a:sym typeface="Raleway"/>
              </a:rPr>
              <a:t> la vulnérabilité individuelle.</a:t>
            </a:r>
          </a:p>
          <a:p>
            <a:pPr marL="1588136" lvl="2" indent="-529379" algn="l">
              <a:lnSpc>
                <a:spcPts val="6877"/>
              </a:lnSpc>
              <a:buFont typeface="Arial"/>
              <a:buChar char="⚬"/>
            </a:pPr>
            <a:r>
              <a:rPr lang="en-US" sz="3677" u="none" strike="noStrike">
                <a:solidFill>
                  <a:srgbClr val="000000"/>
                </a:solidFill>
                <a:latin typeface="Raleway"/>
                <a:ea typeface="Raleway"/>
                <a:cs typeface="Raleway"/>
                <a:sym typeface="Raleway"/>
              </a:rPr>
              <a:t>L’organisation maîtrise </a:t>
            </a:r>
            <a:r>
              <a:rPr lang="en-US" sz="3677" b="1" u="sng" strike="noStrike">
                <a:solidFill>
                  <a:srgbClr val="000000"/>
                </a:solidFill>
                <a:latin typeface="Raleway Bold"/>
                <a:ea typeface="Raleway Bold"/>
                <a:cs typeface="Raleway Bold"/>
                <a:sym typeface="Raleway Bold"/>
              </a:rPr>
              <a:t>l'exposition</a:t>
            </a:r>
          </a:p>
          <a:p>
            <a:pPr marL="794068" lvl="1" indent="-397034" algn="l">
              <a:lnSpc>
                <a:spcPts val="6877"/>
              </a:lnSpc>
              <a:buFont typeface="Arial"/>
              <a:buChar char="•"/>
            </a:pPr>
            <a:r>
              <a:rPr lang="en-US" sz="3677" u="none" strike="noStrike">
                <a:solidFill>
                  <a:srgbClr val="000000"/>
                </a:solidFill>
                <a:latin typeface="Raleway"/>
                <a:ea typeface="Raleway"/>
                <a:cs typeface="Raleway"/>
                <a:sym typeface="Raleway"/>
              </a:rPr>
              <a:t>L'employeur </a:t>
            </a:r>
            <a:r>
              <a:rPr lang="en-US" sz="3677" b="1" u="none" strike="noStrike">
                <a:solidFill>
                  <a:srgbClr val="000000"/>
                </a:solidFill>
                <a:latin typeface="Raleway Bold"/>
                <a:ea typeface="Raleway Bold"/>
                <a:cs typeface="Raleway Bold"/>
                <a:sym typeface="Raleway Bold"/>
              </a:rPr>
              <a:t>n'est pas responsable de la santé</a:t>
            </a:r>
            <a:r>
              <a:rPr lang="en-US" sz="3677" u="none" strike="noStrike">
                <a:solidFill>
                  <a:srgbClr val="000000"/>
                </a:solidFill>
                <a:latin typeface="Raleway"/>
                <a:ea typeface="Raleway"/>
                <a:cs typeface="Raleway"/>
                <a:sym typeface="Raleway"/>
              </a:rPr>
              <a:t> des personnes, mais de </a:t>
            </a:r>
            <a:r>
              <a:rPr lang="en-US" sz="3677" b="1" u="none" strike="noStrike">
                <a:solidFill>
                  <a:srgbClr val="000000"/>
                </a:solidFill>
                <a:latin typeface="Raleway Bold"/>
                <a:ea typeface="Raleway Bold"/>
                <a:cs typeface="Raleway Bold"/>
                <a:sym typeface="Raleway Bold"/>
              </a:rPr>
              <a:t>leur sécurité vis à vis de l’exposition.</a:t>
            </a:r>
          </a:p>
          <a:p>
            <a:pPr algn="l">
              <a:lnSpc>
                <a:spcPts val="6877"/>
              </a:lnSpc>
            </a:pPr>
            <a:endParaRPr lang="en-US" sz="3677" b="1" u="none" strike="noStrike">
              <a:solidFill>
                <a:srgbClr val="000000"/>
              </a:solidFill>
              <a:latin typeface="Raleway Bold"/>
              <a:ea typeface="Raleway Bold"/>
              <a:cs typeface="Raleway Bold"/>
              <a:sym typeface="Raleway Bold"/>
            </a:endParaRPr>
          </a:p>
          <a:p>
            <a:pPr marL="0" lvl="0" indent="0" algn="l">
              <a:lnSpc>
                <a:spcPts val="6877"/>
              </a:lnSpc>
            </a:pPr>
            <a:r>
              <a:rPr lang="en-US" sz="3677" i="1" u="none" strike="noStrike">
                <a:solidFill>
                  <a:srgbClr val="000000"/>
                </a:solidFill>
                <a:latin typeface="Raleway Italics"/>
                <a:ea typeface="Raleway Italics"/>
                <a:cs typeface="Raleway Italics"/>
                <a:sym typeface="Raleway Italics"/>
              </a:rPr>
              <a:t>Source : Code du Travail, Art. L. 4121-1 et L. 4121-2 (Obligation de sécurité et principes généraux de prévention) et L. 4122-1.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Freeform 3"/>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4" name="Freeform 4"/>
          <p:cNvSpPr/>
          <p:nvPr/>
        </p:nvSpPr>
        <p:spPr>
          <a:xfrm>
            <a:off x="6807235" y="4254240"/>
            <a:ext cx="4172659" cy="6032760"/>
          </a:xfrm>
          <a:custGeom>
            <a:avLst/>
            <a:gdLst/>
            <a:ahLst/>
            <a:cxnLst/>
            <a:rect l="l" t="t" r="r" b="b"/>
            <a:pathLst>
              <a:path w="4172659" h="6032760">
                <a:moveTo>
                  <a:pt x="0" y="0"/>
                </a:moveTo>
                <a:lnTo>
                  <a:pt x="4172659" y="0"/>
                </a:lnTo>
                <a:lnTo>
                  <a:pt x="4172659" y="6032760"/>
                </a:lnTo>
                <a:lnTo>
                  <a:pt x="0" y="6032760"/>
                </a:lnTo>
                <a:lnTo>
                  <a:pt x="0" y="0"/>
                </a:lnTo>
                <a:close/>
              </a:path>
            </a:pathLst>
          </a:custGeom>
          <a:blipFill>
            <a:blip r:embed="rId6"/>
            <a:stretch>
              <a:fillRect/>
            </a:stretch>
          </a:blipFill>
        </p:spPr>
        <p:txBody>
          <a:bodyPr/>
          <a:lstStyle/>
          <a:p>
            <a:endParaRPr lang="fr-FR"/>
          </a:p>
        </p:txBody>
      </p:sp>
      <p:sp>
        <p:nvSpPr>
          <p:cNvPr id="5" name="TextBox 5"/>
          <p:cNvSpPr txBox="1"/>
          <p:nvPr/>
        </p:nvSpPr>
        <p:spPr>
          <a:xfrm>
            <a:off x="4041255" y="168194"/>
            <a:ext cx="10205489"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L’EXPOSITION</a:t>
            </a:r>
          </a:p>
        </p:txBody>
      </p:sp>
      <p:sp>
        <p:nvSpPr>
          <p:cNvPr id="6" name="TextBox 6"/>
          <p:cNvSpPr txBox="1"/>
          <p:nvPr/>
        </p:nvSpPr>
        <p:spPr>
          <a:xfrm>
            <a:off x="11524816" y="4278542"/>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Les 26 facteurs de RPS</a:t>
            </a:r>
          </a:p>
        </p:txBody>
      </p:sp>
      <p:sp>
        <p:nvSpPr>
          <p:cNvPr id="7" name="Freeform 7"/>
          <p:cNvSpPr/>
          <p:nvPr/>
        </p:nvSpPr>
        <p:spPr>
          <a:xfrm rot="-3309663" flipH="1">
            <a:off x="11448268" y="584498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8" name="TextBox 8"/>
          <p:cNvSpPr txBox="1"/>
          <p:nvPr/>
        </p:nvSpPr>
        <p:spPr>
          <a:xfrm>
            <a:off x="3044896" y="4602091"/>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Contraintes biomécaniques</a:t>
            </a:r>
          </a:p>
        </p:txBody>
      </p:sp>
      <p:sp>
        <p:nvSpPr>
          <p:cNvPr id="9" name="Freeform 9"/>
          <p:cNvSpPr/>
          <p:nvPr/>
        </p:nvSpPr>
        <p:spPr>
          <a:xfrm rot="-7813644" flipH="1" flipV="1">
            <a:off x="5593636" y="5731975"/>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0" name="TextBox 10"/>
          <p:cNvSpPr txBox="1"/>
          <p:nvPr/>
        </p:nvSpPr>
        <p:spPr>
          <a:xfrm>
            <a:off x="5419724" y="2497451"/>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Horaires atypiques</a:t>
            </a:r>
          </a:p>
        </p:txBody>
      </p:sp>
      <p:sp>
        <p:nvSpPr>
          <p:cNvPr id="11" name="Freeform 11"/>
          <p:cNvSpPr/>
          <p:nvPr/>
        </p:nvSpPr>
        <p:spPr>
          <a:xfrm rot="-7813644" flipH="1" flipV="1">
            <a:off x="7022652" y="4128272"/>
            <a:ext cx="891957" cy="525444"/>
          </a:xfrm>
          <a:custGeom>
            <a:avLst/>
            <a:gdLst/>
            <a:ahLst/>
            <a:cxnLst/>
            <a:rect l="l" t="t" r="r" b="b"/>
            <a:pathLst>
              <a:path w="891957" h="525444">
                <a:moveTo>
                  <a:pt x="891957" y="525444"/>
                </a:moveTo>
                <a:lnTo>
                  <a:pt x="0" y="525444"/>
                </a:lnTo>
                <a:lnTo>
                  <a:pt x="0" y="0"/>
                </a:lnTo>
                <a:lnTo>
                  <a:pt x="891957" y="0"/>
                </a:lnTo>
                <a:lnTo>
                  <a:pt x="891957" y="52544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2" name="TextBox 12"/>
          <p:cNvSpPr txBox="1"/>
          <p:nvPr/>
        </p:nvSpPr>
        <p:spPr>
          <a:xfrm>
            <a:off x="9715340" y="2016054"/>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individuels</a:t>
            </a:r>
          </a:p>
        </p:txBody>
      </p:sp>
      <p:sp>
        <p:nvSpPr>
          <p:cNvPr id="13" name="Freeform 13"/>
          <p:cNvSpPr/>
          <p:nvPr/>
        </p:nvSpPr>
        <p:spPr>
          <a:xfrm rot="-4843784" flipH="1">
            <a:off x="10370502" y="3736137"/>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4" name="TextBox 14"/>
          <p:cNvSpPr txBox="1"/>
          <p:nvPr/>
        </p:nvSpPr>
        <p:spPr>
          <a:xfrm>
            <a:off x="10942333" y="7046427"/>
            <a:ext cx="3120598" cy="9861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Facteurs de risques physiques</a:t>
            </a:r>
          </a:p>
        </p:txBody>
      </p:sp>
      <p:sp>
        <p:nvSpPr>
          <p:cNvPr id="15" name="Freeform 15"/>
          <p:cNvSpPr/>
          <p:nvPr/>
        </p:nvSpPr>
        <p:spPr>
          <a:xfrm rot="-2763796" flipH="1">
            <a:off x="10710346" y="8273305"/>
            <a:ext cx="891957" cy="525444"/>
          </a:xfrm>
          <a:custGeom>
            <a:avLst/>
            <a:gdLst/>
            <a:ahLst/>
            <a:cxnLst/>
            <a:rect l="l" t="t" r="r" b="b"/>
            <a:pathLst>
              <a:path w="891957" h="525444">
                <a:moveTo>
                  <a:pt x="891957" y="0"/>
                </a:moveTo>
                <a:lnTo>
                  <a:pt x="0" y="0"/>
                </a:lnTo>
                <a:lnTo>
                  <a:pt x="0" y="525444"/>
                </a:lnTo>
                <a:lnTo>
                  <a:pt x="891957" y="525444"/>
                </a:lnTo>
                <a:lnTo>
                  <a:pt x="89195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16" name="TextBox 16"/>
          <p:cNvSpPr txBox="1"/>
          <p:nvPr/>
        </p:nvSpPr>
        <p:spPr>
          <a:xfrm>
            <a:off x="3662542" y="564544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a:t>
            </a:r>
          </a:p>
        </p:txBody>
      </p:sp>
      <p:sp>
        <p:nvSpPr>
          <p:cNvPr id="17" name="TextBox 17"/>
          <p:cNvSpPr txBox="1"/>
          <p:nvPr/>
        </p:nvSpPr>
        <p:spPr>
          <a:xfrm>
            <a:off x="6037369" y="3649609"/>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a:t>
            </a:r>
          </a:p>
        </p:txBody>
      </p:sp>
      <p:sp>
        <p:nvSpPr>
          <p:cNvPr id="18" name="TextBox 18"/>
          <p:cNvSpPr txBox="1"/>
          <p:nvPr/>
        </p:nvSpPr>
        <p:spPr>
          <a:xfrm>
            <a:off x="9920621" y="3062358"/>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19" name="TextBox 19"/>
          <p:cNvSpPr txBox="1"/>
          <p:nvPr/>
        </p:nvSpPr>
        <p:spPr>
          <a:xfrm>
            <a:off x="11749617" y="5349977"/>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RPS / TC</a:t>
            </a:r>
          </a:p>
        </p:txBody>
      </p:sp>
      <p:sp>
        <p:nvSpPr>
          <p:cNvPr id="20" name="TextBox 20"/>
          <p:cNvSpPr txBox="1"/>
          <p:nvPr/>
        </p:nvSpPr>
        <p:spPr>
          <a:xfrm>
            <a:off x="11147615" y="8089732"/>
            <a:ext cx="2710034"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AT / TC</a:t>
            </a:r>
          </a:p>
        </p:txBody>
      </p:sp>
      <p:sp>
        <p:nvSpPr>
          <p:cNvPr id="21" name="TextBox 21"/>
          <p:cNvSpPr txBox="1"/>
          <p:nvPr/>
        </p:nvSpPr>
        <p:spPr>
          <a:xfrm>
            <a:off x="3398443" y="7160092"/>
            <a:ext cx="3120598" cy="1481455"/>
          </a:xfrm>
          <a:prstGeom prst="rect">
            <a:avLst/>
          </a:prstGeom>
        </p:spPr>
        <p:txBody>
          <a:bodyPr lIns="0" tIns="0" rIns="0" bIns="0" rtlCol="0" anchor="t">
            <a:spAutoFit/>
          </a:bodyPr>
          <a:lstStyle/>
          <a:p>
            <a:pPr algn="ctr">
              <a:lnSpc>
                <a:spcPts val="3919"/>
              </a:lnSpc>
            </a:pPr>
            <a:r>
              <a:rPr lang="en-US" sz="2799" b="1">
                <a:solidFill>
                  <a:srgbClr val="000000"/>
                </a:solidFill>
                <a:latin typeface="Quicksand Bold"/>
                <a:ea typeface="Quicksand Bold"/>
                <a:cs typeface="Quicksand Bold"/>
                <a:sym typeface="Quicksand Bold"/>
              </a:rPr>
              <a:t>Ambiance physique  de travail</a:t>
            </a:r>
          </a:p>
        </p:txBody>
      </p:sp>
      <p:sp>
        <p:nvSpPr>
          <p:cNvPr id="22" name="TextBox 22"/>
          <p:cNvSpPr txBox="1"/>
          <p:nvPr/>
        </p:nvSpPr>
        <p:spPr>
          <a:xfrm>
            <a:off x="4016088" y="8698697"/>
            <a:ext cx="1885307" cy="349250"/>
          </a:xfrm>
          <a:prstGeom prst="rect">
            <a:avLst/>
          </a:prstGeom>
        </p:spPr>
        <p:txBody>
          <a:bodyPr lIns="0" tIns="0" rIns="0" bIns="0" rtlCol="0" anchor="t">
            <a:spAutoFit/>
          </a:bodyPr>
          <a:lstStyle/>
          <a:p>
            <a:pPr algn="ctr">
              <a:lnSpc>
                <a:spcPts val="2800"/>
              </a:lnSpc>
              <a:spcBef>
                <a:spcPct val="0"/>
              </a:spcBef>
            </a:pPr>
            <a:r>
              <a:rPr lang="en-US" sz="2000">
                <a:solidFill>
                  <a:srgbClr val="F34336"/>
                </a:solidFill>
                <a:latin typeface="More Sugar"/>
                <a:ea typeface="More Sugar"/>
                <a:cs typeface="More Sugar"/>
                <a:sym typeface="More Sugar"/>
              </a:rPr>
              <a:t>TMS / TC</a:t>
            </a:r>
          </a:p>
        </p:txBody>
      </p:sp>
      <p:sp>
        <p:nvSpPr>
          <p:cNvPr id="23" name="Freeform 23"/>
          <p:cNvSpPr/>
          <p:nvPr/>
        </p:nvSpPr>
        <p:spPr>
          <a:xfrm rot="-10029248" flipH="1" flipV="1">
            <a:off x="5783045" y="8347580"/>
            <a:ext cx="891957" cy="525444"/>
          </a:xfrm>
          <a:custGeom>
            <a:avLst/>
            <a:gdLst/>
            <a:ahLst/>
            <a:cxnLst/>
            <a:rect l="l" t="t" r="r" b="b"/>
            <a:pathLst>
              <a:path w="891957" h="525444">
                <a:moveTo>
                  <a:pt x="891957" y="525443"/>
                </a:moveTo>
                <a:lnTo>
                  <a:pt x="0" y="525443"/>
                </a:lnTo>
                <a:lnTo>
                  <a:pt x="0" y="0"/>
                </a:lnTo>
                <a:lnTo>
                  <a:pt x="891957" y="0"/>
                </a:lnTo>
                <a:lnTo>
                  <a:pt x="891957" y="525443"/>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sp>
        <p:nvSpPr>
          <p:cNvPr id="24" name="TextBox 24"/>
          <p:cNvSpPr txBox="1"/>
          <p:nvPr/>
        </p:nvSpPr>
        <p:spPr>
          <a:xfrm>
            <a:off x="203865" y="9220200"/>
            <a:ext cx="2625750" cy="800100"/>
          </a:xfrm>
          <a:prstGeom prst="rect">
            <a:avLst/>
          </a:prstGeom>
        </p:spPr>
        <p:txBody>
          <a:bodyPr lIns="0" tIns="0" rIns="0" bIns="0" rtlCol="0" anchor="t">
            <a:spAutoFit/>
          </a:bodyPr>
          <a:lstStyle/>
          <a:p>
            <a:pPr algn="l">
              <a:lnSpc>
                <a:spcPts val="2100"/>
              </a:lnSpc>
              <a:spcBef>
                <a:spcPct val="0"/>
              </a:spcBef>
            </a:pPr>
            <a:r>
              <a:rPr lang="en-US" sz="1500">
                <a:solidFill>
                  <a:srgbClr val="F34336"/>
                </a:solidFill>
                <a:latin typeface="More Sugar"/>
                <a:ea typeface="More Sugar"/>
                <a:cs typeface="More Sugar"/>
                <a:sym typeface="More Sugar"/>
              </a:rPr>
              <a:t>TC : Troubles Chroniques (Cancers, Maladies Cardio, etc.)</a:t>
            </a:r>
          </a:p>
        </p:txBody>
      </p:sp>
      <p:sp>
        <p:nvSpPr>
          <p:cNvPr id="25" name="TextBox 25"/>
          <p:cNvSpPr txBox="1"/>
          <p:nvPr/>
        </p:nvSpPr>
        <p:spPr>
          <a:xfrm>
            <a:off x="4041255" y="2764543"/>
            <a:ext cx="1885307" cy="944880"/>
          </a:xfrm>
          <a:prstGeom prst="rect">
            <a:avLst/>
          </a:prstGeom>
        </p:spPr>
        <p:txBody>
          <a:bodyPr lIns="0" tIns="0" rIns="0" bIns="0" rtlCol="0" anchor="t">
            <a:spAutoFit/>
          </a:bodyPr>
          <a:lstStyle/>
          <a:p>
            <a:pPr algn="r">
              <a:lnSpc>
                <a:spcPts val="2520"/>
              </a:lnSpc>
              <a:spcBef>
                <a:spcPct val="0"/>
              </a:spcBef>
            </a:pPr>
            <a:r>
              <a:rPr lang="en-US" sz="1800">
                <a:solidFill>
                  <a:srgbClr val="06849A"/>
                </a:solidFill>
                <a:latin typeface="More Sugar"/>
                <a:ea typeface="More Sugar"/>
                <a:cs typeface="More Sugar"/>
                <a:sym typeface="More Sugar"/>
              </a:rPr>
              <a:t>2x8, 3x8, nuit, coupures, + de 45h / semaine...</a:t>
            </a:r>
          </a:p>
        </p:txBody>
      </p:sp>
      <p:sp>
        <p:nvSpPr>
          <p:cNvPr id="26" name="TextBox 26"/>
          <p:cNvSpPr txBox="1"/>
          <p:nvPr/>
        </p:nvSpPr>
        <p:spPr>
          <a:xfrm>
            <a:off x="1234310" y="4621141"/>
            <a:ext cx="1885307" cy="1573530"/>
          </a:xfrm>
          <a:prstGeom prst="rect">
            <a:avLst/>
          </a:prstGeom>
        </p:spPr>
        <p:txBody>
          <a:bodyPr lIns="0" tIns="0" rIns="0" bIns="0" rtlCol="0" anchor="t">
            <a:spAutoFit/>
          </a:bodyPr>
          <a:lstStyle/>
          <a:p>
            <a:pPr algn="r">
              <a:lnSpc>
                <a:spcPts val="2520"/>
              </a:lnSpc>
            </a:pPr>
            <a:r>
              <a:rPr lang="en-US" sz="1800">
                <a:solidFill>
                  <a:srgbClr val="06849A"/>
                </a:solidFill>
                <a:latin typeface="More Sugar"/>
                <a:ea typeface="More Sugar"/>
                <a:cs typeface="More Sugar"/>
                <a:sym typeface="More Sugar"/>
              </a:rPr>
              <a:t>Gestes répétitifs</a:t>
            </a:r>
          </a:p>
          <a:p>
            <a:pPr algn="r">
              <a:lnSpc>
                <a:spcPts val="2520"/>
              </a:lnSpc>
            </a:pPr>
            <a:r>
              <a:rPr lang="en-US" sz="1800">
                <a:solidFill>
                  <a:srgbClr val="06849A"/>
                </a:solidFill>
                <a:latin typeface="More Sugar"/>
                <a:ea typeface="More Sugar"/>
                <a:cs typeface="More Sugar"/>
                <a:sym typeface="More Sugar"/>
              </a:rPr>
              <a:t>Postures contraignantes</a:t>
            </a:r>
          </a:p>
          <a:p>
            <a:pPr algn="r">
              <a:lnSpc>
                <a:spcPts val="2520"/>
              </a:lnSpc>
            </a:pPr>
            <a:r>
              <a:rPr lang="en-US" sz="1800">
                <a:solidFill>
                  <a:srgbClr val="06849A"/>
                </a:solidFill>
                <a:latin typeface="More Sugar"/>
                <a:ea typeface="More Sugar"/>
                <a:cs typeface="More Sugar"/>
                <a:sym typeface="More Sugar"/>
              </a:rPr>
              <a:t>Vibrations</a:t>
            </a:r>
          </a:p>
          <a:p>
            <a:pPr algn="r">
              <a:lnSpc>
                <a:spcPts val="2520"/>
              </a:lnSpc>
              <a:spcBef>
                <a:spcPct val="0"/>
              </a:spcBef>
            </a:pPr>
            <a:r>
              <a:rPr lang="en-US" sz="1800">
                <a:solidFill>
                  <a:srgbClr val="06849A"/>
                </a:solidFill>
                <a:latin typeface="More Sugar"/>
                <a:ea typeface="More Sugar"/>
                <a:cs typeface="More Sugar"/>
                <a:sym typeface="More Sugar"/>
              </a:rPr>
              <a:t>...</a:t>
            </a:r>
          </a:p>
        </p:txBody>
      </p:sp>
      <p:sp>
        <p:nvSpPr>
          <p:cNvPr id="27" name="TextBox 27"/>
          <p:cNvSpPr txBox="1"/>
          <p:nvPr/>
        </p:nvSpPr>
        <p:spPr>
          <a:xfrm>
            <a:off x="1777235" y="7696667"/>
            <a:ext cx="1885307" cy="944880"/>
          </a:xfrm>
          <a:prstGeom prst="rect">
            <a:avLst/>
          </a:prstGeom>
        </p:spPr>
        <p:txBody>
          <a:bodyPr lIns="0" tIns="0" rIns="0" bIns="0" rtlCol="0" anchor="t">
            <a:spAutoFit/>
          </a:bodyPr>
          <a:lstStyle/>
          <a:p>
            <a:pPr algn="r">
              <a:lnSpc>
                <a:spcPts val="2520"/>
              </a:lnSpc>
            </a:pPr>
            <a:r>
              <a:rPr lang="en-US" sz="1800">
                <a:solidFill>
                  <a:srgbClr val="06849A"/>
                </a:solidFill>
                <a:latin typeface="More Sugar"/>
                <a:ea typeface="More Sugar"/>
                <a:cs typeface="More Sugar"/>
                <a:sym typeface="More Sugar"/>
              </a:rPr>
              <a:t>Chaud / Froid</a:t>
            </a:r>
          </a:p>
          <a:p>
            <a:pPr algn="r">
              <a:lnSpc>
                <a:spcPts val="2520"/>
              </a:lnSpc>
            </a:pPr>
            <a:r>
              <a:rPr lang="en-US" sz="1800">
                <a:solidFill>
                  <a:srgbClr val="06849A"/>
                </a:solidFill>
                <a:latin typeface="More Sugar"/>
                <a:ea typeface="More Sugar"/>
                <a:cs typeface="More Sugar"/>
                <a:sym typeface="More Sugar"/>
              </a:rPr>
              <a:t>Bruit sonore</a:t>
            </a:r>
          </a:p>
          <a:p>
            <a:pPr algn="r">
              <a:lnSpc>
                <a:spcPts val="2520"/>
              </a:lnSpc>
              <a:spcBef>
                <a:spcPct val="0"/>
              </a:spcBef>
            </a:pPr>
            <a:r>
              <a:rPr lang="en-US" sz="1800">
                <a:solidFill>
                  <a:srgbClr val="06849A"/>
                </a:solidFill>
                <a:latin typeface="More Sugar"/>
                <a:ea typeface="More Sugar"/>
                <a:cs typeface="More Sugar"/>
                <a:sym typeface="More Sugar"/>
              </a:rPr>
              <a:t>...</a:t>
            </a:r>
          </a:p>
        </p:txBody>
      </p:sp>
      <p:sp>
        <p:nvSpPr>
          <p:cNvPr id="28" name="TextBox 28"/>
          <p:cNvSpPr txBox="1"/>
          <p:nvPr/>
        </p:nvSpPr>
        <p:spPr>
          <a:xfrm>
            <a:off x="12502632" y="2035104"/>
            <a:ext cx="1885307" cy="1573530"/>
          </a:xfrm>
          <a:prstGeom prst="rect">
            <a:avLst/>
          </a:prstGeom>
        </p:spPr>
        <p:txBody>
          <a:bodyPr lIns="0" tIns="0" rIns="0" bIns="0" rtlCol="0" anchor="t">
            <a:spAutoFit/>
          </a:bodyPr>
          <a:lstStyle/>
          <a:p>
            <a:pPr algn="l">
              <a:lnSpc>
                <a:spcPts val="2520"/>
              </a:lnSpc>
            </a:pPr>
            <a:r>
              <a:rPr lang="en-US" sz="1800">
                <a:solidFill>
                  <a:srgbClr val="06849A"/>
                </a:solidFill>
                <a:latin typeface="More Sugar"/>
                <a:ea typeface="More Sugar"/>
                <a:cs typeface="More Sugar"/>
                <a:sym typeface="More Sugar"/>
              </a:rPr>
              <a:t>Sédentarité</a:t>
            </a:r>
          </a:p>
          <a:p>
            <a:pPr algn="l">
              <a:lnSpc>
                <a:spcPts val="2520"/>
              </a:lnSpc>
            </a:pPr>
            <a:r>
              <a:rPr lang="en-US" sz="1800">
                <a:solidFill>
                  <a:srgbClr val="06849A"/>
                </a:solidFill>
                <a:latin typeface="More Sugar"/>
                <a:ea typeface="More Sugar"/>
                <a:cs typeface="More Sugar"/>
                <a:sym typeface="More Sugar"/>
              </a:rPr>
              <a:t>Activité physique</a:t>
            </a:r>
          </a:p>
          <a:p>
            <a:pPr algn="l">
              <a:lnSpc>
                <a:spcPts val="2520"/>
              </a:lnSpc>
            </a:pPr>
            <a:r>
              <a:rPr lang="en-US" sz="1800">
                <a:solidFill>
                  <a:srgbClr val="06849A"/>
                </a:solidFill>
                <a:latin typeface="More Sugar"/>
                <a:ea typeface="More Sugar"/>
                <a:cs typeface="More Sugar"/>
                <a:sym typeface="More Sugar"/>
              </a:rPr>
              <a:t>Tabac / Alcool</a:t>
            </a:r>
          </a:p>
          <a:p>
            <a:pPr algn="l">
              <a:lnSpc>
                <a:spcPts val="2520"/>
              </a:lnSpc>
            </a:pPr>
            <a:r>
              <a:rPr lang="en-US" sz="1800">
                <a:solidFill>
                  <a:srgbClr val="06849A"/>
                </a:solidFill>
                <a:latin typeface="More Sugar"/>
                <a:ea typeface="More Sugar"/>
                <a:cs typeface="More Sugar"/>
                <a:sym typeface="More Sugar"/>
              </a:rPr>
              <a:t>Génétique</a:t>
            </a:r>
          </a:p>
          <a:p>
            <a:pPr algn="l">
              <a:lnSpc>
                <a:spcPts val="2520"/>
              </a:lnSpc>
              <a:spcBef>
                <a:spcPct val="0"/>
              </a:spcBef>
            </a:pPr>
            <a:r>
              <a:rPr lang="en-US" sz="1800">
                <a:solidFill>
                  <a:srgbClr val="06849A"/>
                </a:solidFill>
                <a:latin typeface="More Sugar"/>
                <a:ea typeface="More Sugar"/>
                <a:cs typeface="More Sugar"/>
                <a:sym typeface="More Sugar"/>
              </a:rPr>
              <a:t>....</a:t>
            </a:r>
          </a:p>
        </p:txBody>
      </p:sp>
      <p:sp>
        <p:nvSpPr>
          <p:cNvPr id="29" name="TextBox 29"/>
          <p:cNvSpPr txBox="1"/>
          <p:nvPr/>
        </p:nvSpPr>
        <p:spPr>
          <a:xfrm>
            <a:off x="14648315" y="4219854"/>
            <a:ext cx="1885307" cy="1887855"/>
          </a:xfrm>
          <a:prstGeom prst="rect">
            <a:avLst/>
          </a:prstGeom>
        </p:spPr>
        <p:txBody>
          <a:bodyPr lIns="0" tIns="0" rIns="0" bIns="0" rtlCol="0" anchor="t">
            <a:spAutoFit/>
          </a:bodyPr>
          <a:lstStyle/>
          <a:p>
            <a:pPr algn="l">
              <a:lnSpc>
                <a:spcPts val="2520"/>
              </a:lnSpc>
            </a:pPr>
            <a:r>
              <a:rPr lang="en-US" sz="1800">
                <a:solidFill>
                  <a:srgbClr val="06849A"/>
                </a:solidFill>
                <a:latin typeface="More Sugar"/>
                <a:ea typeface="More Sugar"/>
                <a:cs typeface="More Sugar"/>
                <a:sym typeface="More Sugar"/>
              </a:rPr>
              <a:t>Contraintes de rythme</a:t>
            </a:r>
          </a:p>
          <a:p>
            <a:pPr algn="l">
              <a:lnSpc>
                <a:spcPts val="2520"/>
              </a:lnSpc>
            </a:pPr>
            <a:r>
              <a:rPr lang="en-US" sz="1800">
                <a:solidFill>
                  <a:srgbClr val="06849A"/>
                </a:solidFill>
                <a:latin typeface="More Sugar"/>
                <a:ea typeface="More Sugar"/>
                <a:cs typeface="More Sugar"/>
                <a:sym typeface="More Sugar"/>
              </a:rPr>
              <a:t>Autonomie</a:t>
            </a:r>
          </a:p>
          <a:p>
            <a:pPr algn="l">
              <a:lnSpc>
                <a:spcPts val="2520"/>
              </a:lnSpc>
            </a:pPr>
            <a:r>
              <a:rPr lang="en-US" sz="1800">
                <a:solidFill>
                  <a:srgbClr val="06849A"/>
                </a:solidFill>
                <a:latin typeface="More Sugar"/>
                <a:ea typeface="More Sugar"/>
                <a:cs typeface="More Sugar"/>
                <a:sym typeface="More Sugar"/>
              </a:rPr>
              <a:t>Conflits de valeurs</a:t>
            </a:r>
          </a:p>
          <a:p>
            <a:pPr algn="l">
              <a:lnSpc>
                <a:spcPts val="2520"/>
              </a:lnSpc>
              <a:spcBef>
                <a:spcPct val="0"/>
              </a:spcBef>
            </a:pPr>
            <a:r>
              <a:rPr lang="en-US" sz="1800">
                <a:solidFill>
                  <a:srgbClr val="06849A"/>
                </a:solidFill>
                <a:latin typeface="More Sugar"/>
                <a:ea typeface="More Sugar"/>
                <a:cs typeface="More Sugar"/>
                <a:sym typeface="More Sugar"/>
              </a:rPr>
              <a:t>...</a:t>
            </a:r>
          </a:p>
        </p:txBody>
      </p:sp>
      <p:sp>
        <p:nvSpPr>
          <p:cNvPr id="30" name="TextBox 30"/>
          <p:cNvSpPr txBox="1"/>
          <p:nvPr/>
        </p:nvSpPr>
        <p:spPr>
          <a:xfrm>
            <a:off x="11559978" y="8488402"/>
            <a:ext cx="1885307" cy="1259205"/>
          </a:xfrm>
          <a:prstGeom prst="rect">
            <a:avLst/>
          </a:prstGeom>
        </p:spPr>
        <p:txBody>
          <a:bodyPr lIns="0" tIns="0" rIns="0" bIns="0" rtlCol="0" anchor="t">
            <a:spAutoFit/>
          </a:bodyPr>
          <a:lstStyle/>
          <a:p>
            <a:pPr algn="ctr">
              <a:lnSpc>
                <a:spcPts val="2520"/>
              </a:lnSpc>
            </a:pPr>
            <a:r>
              <a:rPr lang="en-US" sz="1800">
                <a:solidFill>
                  <a:srgbClr val="06849A"/>
                </a:solidFill>
                <a:latin typeface="More Sugar"/>
                <a:ea typeface="More Sugar"/>
                <a:cs typeface="More Sugar"/>
                <a:sym typeface="More Sugar"/>
              </a:rPr>
              <a:t>Mécaniques</a:t>
            </a:r>
          </a:p>
          <a:p>
            <a:pPr algn="ctr">
              <a:lnSpc>
                <a:spcPts val="2520"/>
              </a:lnSpc>
            </a:pPr>
            <a:r>
              <a:rPr lang="en-US" sz="1800">
                <a:solidFill>
                  <a:srgbClr val="06849A"/>
                </a:solidFill>
                <a:latin typeface="More Sugar"/>
                <a:ea typeface="More Sugar"/>
                <a:cs typeface="More Sugar"/>
                <a:sym typeface="More Sugar"/>
              </a:rPr>
              <a:t>Chimiques</a:t>
            </a:r>
          </a:p>
          <a:p>
            <a:pPr algn="ctr">
              <a:lnSpc>
                <a:spcPts val="2520"/>
              </a:lnSpc>
            </a:pPr>
            <a:r>
              <a:rPr lang="en-US" sz="1800">
                <a:solidFill>
                  <a:srgbClr val="06849A"/>
                </a:solidFill>
                <a:latin typeface="More Sugar"/>
                <a:ea typeface="More Sugar"/>
                <a:cs typeface="More Sugar"/>
                <a:sym typeface="More Sugar"/>
              </a:rPr>
              <a:t>Electriques</a:t>
            </a:r>
          </a:p>
          <a:p>
            <a:pPr algn="ctr">
              <a:lnSpc>
                <a:spcPts val="2520"/>
              </a:lnSpc>
              <a:spcBef>
                <a:spcPct val="0"/>
              </a:spcBef>
            </a:pPr>
            <a:r>
              <a:rPr lang="en-US" sz="1800">
                <a:solidFill>
                  <a:srgbClr val="06849A"/>
                </a:solidFill>
                <a:latin typeface="More Sugar"/>
                <a:ea typeface="More Sugar"/>
                <a:cs typeface="More Sugar"/>
                <a:sym typeface="More Sugar"/>
              </a:rPr>
              <a:t>Thermiques</a:t>
            </a:r>
          </a:p>
        </p:txBody>
      </p:sp>
      <p:sp>
        <p:nvSpPr>
          <p:cNvPr id="31" name="TextBox 31"/>
          <p:cNvSpPr txBox="1"/>
          <p:nvPr/>
        </p:nvSpPr>
        <p:spPr>
          <a:xfrm>
            <a:off x="7222612" y="5654972"/>
            <a:ext cx="1400128" cy="266700"/>
          </a:xfrm>
          <a:prstGeom prst="rect">
            <a:avLst/>
          </a:prstGeom>
        </p:spPr>
        <p:txBody>
          <a:bodyPr lIns="0" tIns="0" rIns="0" bIns="0" rtlCol="0" anchor="t">
            <a:spAutoFit/>
          </a:bodyPr>
          <a:lstStyle/>
          <a:p>
            <a:pPr algn="r">
              <a:lnSpc>
                <a:spcPts val="2100"/>
              </a:lnSpc>
              <a:spcBef>
                <a:spcPct val="0"/>
              </a:spcBef>
            </a:pPr>
            <a:r>
              <a:rPr lang="en-US" sz="1500">
                <a:solidFill>
                  <a:srgbClr val="000000"/>
                </a:solidFill>
                <a:latin typeface="More Sugar"/>
                <a:ea typeface="More Sugar"/>
                <a:cs typeface="More Sugar"/>
                <a:sym typeface="More Sugar"/>
              </a:rPr>
              <a:t>DUR.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sp>
        <p:nvSpPr>
          <p:cNvPr id="5" name="TextBox 5"/>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NOTIONS DE BASE</a:t>
            </a:r>
          </a:p>
        </p:txBody>
      </p:sp>
      <p:sp>
        <p:nvSpPr>
          <p:cNvPr id="6" name="TextBox 6"/>
          <p:cNvSpPr txBox="1"/>
          <p:nvPr/>
        </p:nvSpPr>
        <p:spPr>
          <a:xfrm>
            <a:off x="2379056" y="2320675"/>
            <a:ext cx="13172396" cy="6967730"/>
          </a:xfrm>
          <a:prstGeom prst="rect">
            <a:avLst/>
          </a:prstGeom>
        </p:spPr>
        <p:txBody>
          <a:bodyPr lIns="0" tIns="0" rIns="0" bIns="0" rtlCol="0" anchor="t">
            <a:spAutoFit/>
          </a:bodyPr>
          <a:lstStyle/>
          <a:p>
            <a:pPr marL="712465" lvl="1" indent="-356233" algn="l">
              <a:lnSpc>
                <a:spcPts val="6170"/>
              </a:lnSpc>
              <a:buFont typeface="Arial"/>
              <a:buChar char="•"/>
            </a:pPr>
            <a:r>
              <a:rPr lang="en-US" sz="3299" strike="noStrike">
                <a:solidFill>
                  <a:srgbClr val="000000"/>
                </a:solidFill>
                <a:latin typeface="Raleway"/>
                <a:ea typeface="Raleway"/>
                <a:cs typeface="Raleway"/>
                <a:sym typeface="Raleway"/>
              </a:rPr>
              <a:t>L'arrêt maladie est </a:t>
            </a:r>
            <a:r>
              <a:rPr lang="en-US" sz="3299" b="1" strike="noStrike">
                <a:solidFill>
                  <a:srgbClr val="000000"/>
                </a:solidFill>
                <a:latin typeface="Raleway Bold"/>
                <a:ea typeface="Raleway Bold"/>
                <a:cs typeface="Raleway Bold"/>
                <a:sym typeface="Raleway Bold"/>
              </a:rPr>
              <a:t>un traitement</a:t>
            </a:r>
            <a:r>
              <a:rPr lang="en-US" sz="3299" strike="noStrike">
                <a:solidFill>
                  <a:srgbClr val="000000"/>
                </a:solidFill>
                <a:latin typeface="Raleway"/>
                <a:ea typeface="Raleway"/>
                <a:cs typeface="Raleway"/>
                <a:sym typeface="Raleway"/>
              </a:rPr>
              <a:t> </a:t>
            </a:r>
          </a:p>
          <a:p>
            <a:pPr marL="1424930" lvl="2" indent="-474977" algn="l">
              <a:lnSpc>
                <a:spcPts val="6170"/>
              </a:lnSpc>
              <a:buFont typeface="Arial"/>
              <a:buChar char="⚬"/>
            </a:pPr>
            <a:r>
              <a:rPr lang="en-US" sz="3299" strike="noStrike">
                <a:solidFill>
                  <a:srgbClr val="000000"/>
                </a:solidFill>
                <a:latin typeface="Raleway"/>
                <a:ea typeface="Raleway"/>
                <a:cs typeface="Raleway"/>
                <a:sym typeface="Raleway"/>
              </a:rPr>
              <a:t>répond à une incapacité temporaire biologique. C'est un temps de soin prescrit par le médecin traitant.</a:t>
            </a:r>
          </a:p>
          <a:p>
            <a:pPr marL="712465" lvl="1" indent="-356233" algn="l">
              <a:lnSpc>
                <a:spcPts val="6170"/>
              </a:lnSpc>
              <a:buFont typeface="Arial"/>
              <a:buChar char="•"/>
            </a:pPr>
            <a:r>
              <a:rPr lang="en-US" sz="3299" strike="noStrike">
                <a:solidFill>
                  <a:srgbClr val="000000"/>
                </a:solidFill>
                <a:latin typeface="Raleway"/>
                <a:ea typeface="Raleway"/>
                <a:cs typeface="Raleway"/>
                <a:sym typeface="Raleway"/>
              </a:rPr>
              <a:t>L'inaptitude est </a:t>
            </a:r>
            <a:r>
              <a:rPr lang="en-US" sz="3299" b="1" strike="noStrike">
                <a:solidFill>
                  <a:srgbClr val="000000"/>
                </a:solidFill>
                <a:latin typeface="Raleway Bold"/>
                <a:ea typeface="Raleway Bold"/>
                <a:cs typeface="Raleway Bold"/>
                <a:sym typeface="Raleway Bold"/>
              </a:rPr>
              <a:t>une protection</a:t>
            </a:r>
          </a:p>
          <a:p>
            <a:pPr marL="1424930" lvl="2" indent="-474977" algn="l">
              <a:lnSpc>
                <a:spcPts val="6170"/>
              </a:lnSpc>
              <a:buFont typeface="Arial"/>
              <a:buChar char="⚬"/>
            </a:pPr>
            <a:r>
              <a:rPr lang="en-US" sz="3299" strike="noStrike">
                <a:solidFill>
                  <a:srgbClr val="000000"/>
                </a:solidFill>
                <a:latin typeface="Raleway"/>
                <a:ea typeface="Raleway"/>
                <a:cs typeface="Raleway"/>
                <a:sym typeface="Raleway"/>
              </a:rPr>
              <a:t>Elle constate une inadéquation entre la santé et le poste. C'est un </a:t>
            </a:r>
            <a:r>
              <a:rPr lang="en-US" sz="3299" b="1" strike="noStrike">
                <a:solidFill>
                  <a:srgbClr val="000000"/>
                </a:solidFill>
                <a:latin typeface="Raleway Bold"/>
                <a:ea typeface="Raleway Bold"/>
                <a:cs typeface="Raleway Bold"/>
                <a:sym typeface="Raleway Bold"/>
              </a:rPr>
              <a:t>acte de prévention exclusif au médecin du travail</a:t>
            </a:r>
            <a:r>
              <a:rPr lang="en-US" sz="3299" strike="noStrike">
                <a:solidFill>
                  <a:srgbClr val="000000"/>
                </a:solidFill>
                <a:latin typeface="Raleway"/>
                <a:ea typeface="Raleway"/>
                <a:cs typeface="Raleway"/>
                <a:sym typeface="Raleway"/>
              </a:rPr>
              <a:t>.</a:t>
            </a:r>
          </a:p>
          <a:p>
            <a:pPr marL="712465" lvl="1" indent="-356233" algn="l">
              <a:lnSpc>
                <a:spcPts val="6170"/>
              </a:lnSpc>
              <a:buFont typeface="Arial"/>
              <a:buChar char="•"/>
            </a:pPr>
            <a:r>
              <a:rPr lang="en-US" sz="3299" strike="noStrike">
                <a:solidFill>
                  <a:srgbClr val="000000"/>
                </a:solidFill>
                <a:latin typeface="Raleway"/>
                <a:ea typeface="Raleway"/>
                <a:cs typeface="Raleway"/>
                <a:sym typeface="Raleway"/>
              </a:rPr>
              <a:t>L'absentéisme est </a:t>
            </a:r>
            <a:r>
              <a:rPr lang="en-US" sz="3299" b="1" strike="noStrike">
                <a:solidFill>
                  <a:srgbClr val="000000"/>
                </a:solidFill>
                <a:latin typeface="Raleway Bold"/>
                <a:ea typeface="Raleway Bold"/>
                <a:cs typeface="Raleway Bold"/>
                <a:sym typeface="Raleway Bold"/>
              </a:rPr>
              <a:t>un indicateur</a:t>
            </a:r>
          </a:p>
          <a:p>
            <a:pPr marL="1424930" lvl="2" indent="-474977" algn="l">
              <a:lnSpc>
                <a:spcPts val="6170"/>
              </a:lnSpc>
              <a:buFont typeface="Arial"/>
              <a:buChar char="⚬"/>
            </a:pPr>
            <a:r>
              <a:rPr lang="en-US" sz="3299" strike="noStrike">
                <a:solidFill>
                  <a:srgbClr val="000000"/>
                </a:solidFill>
                <a:latin typeface="Raleway"/>
                <a:ea typeface="Raleway"/>
                <a:cs typeface="Raleway"/>
                <a:sym typeface="Raleway"/>
              </a:rPr>
              <a:t>C'est une notion RH qui ne mesure pas la santé, mais </a:t>
            </a:r>
            <a:r>
              <a:rPr lang="en-US" sz="3299" b="1" strike="noStrike">
                <a:solidFill>
                  <a:srgbClr val="000000"/>
                </a:solidFill>
                <a:latin typeface="Raleway Bold"/>
                <a:ea typeface="Raleway Bold"/>
                <a:cs typeface="Raleway Bold"/>
                <a:sym typeface="Raleway Bold"/>
              </a:rPr>
              <a:t>l'impact des absences sur l'organisation</a:t>
            </a:r>
            <a:r>
              <a:rPr lang="en-US" sz="3299" strike="noStrike">
                <a:solidFill>
                  <a:srgbClr val="000000"/>
                </a:solidFill>
                <a:latin typeface="Raleway"/>
                <a:ea typeface="Raleway"/>
                <a:cs typeface="Raleway"/>
                <a:sym typeface="Raleway"/>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584079" y="-2486212"/>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 name="TextBox 3"/>
          <p:cNvSpPr txBox="1"/>
          <p:nvPr/>
        </p:nvSpPr>
        <p:spPr>
          <a:xfrm>
            <a:off x="2379056" y="3358467"/>
            <a:ext cx="11645782" cy="892358"/>
          </a:xfrm>
          <a:prstGeom prst="rect">
            <a:avLst/>
          </a:prstGeom>
        </p:spPr>
        <p:txBody>
          <a:bodyPr lIns="0" tIns="0" rIns="0" bIns="0" rtlCol="0" anchor="t">
            <a:spAutoFit/>
          </a:bodyPr>
          <a:lstStyle/>
          <a:p>
            <a:pPr marL="0" lvl="0" indent="0" algn="ctr">
              <a:lnSpc>
                <a:spcPts val="7681"/>
              </a:lnSpc>
            </a:pPr>
            <a:endParaRPr/>
          </a:p>
        </p:txBody>
      </p:sp>
      <p:sp>
        <p:nvSpPr>
          <p:cNvPr id="4" name="Freeform 4"/>
          <p:cNvSpPr/>
          <p:nvPr/>
        </p:nvSpPr>
        <p:spPr>
          <a:xfrm rot="4650846">
            <a:off x="12414589" y="2837745"/>
            <a:ext cx="8238066" cy="7867353"/>
          </a:xfrm>
          <a:custGeom>
            <a:avLst/>
            <a:gdLst/>
            <a:ahLst/>
            <a:cxnLst/>
            <a:rect l="l" t="t" r="r" b="b"/>
            <a:pathLst>
              <a:path w="8238066" h="7867353">
                <a:moveTo>
                  <a:pt x="0" y="0"/>
                </a:moveTo>
                <a:lnTo>
                  <a:pt x="8238066" y="0"/>
                </a:lnTo>
                <a:lnTo>
                  <a:pt x="8238066" y="7867353"/>
                </a:lnTo>
                <a:lnTo>
                  <a:pt x="0" y="78673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a:p>
        </p:txBody>
      </p:sp>
      <p:sp>
        <p:nvSpPr>
          <p:cNvPr id="5" name="TextBox 5"/>
          <p:cNvSpPr txBox="1"/>
          <p:nvPr/>
        </p:nvSpPr>
        <p:spPr>
          <a:xfrm>
            <a:off x="3058375" y="2511175"/>
            <a:ext cx="12394872" cy="6300072"/>
          </a:xfrm>
          <a:prstGeom prst="rect">
            <a:avLst/>
          </a:prstGeom>
        </p:spPr>
        <p:txBody>
          <a:bodyPr lIns="0" tIns="0" rIns="0" bIns="0" rtlCol="0" anchor="t">
            <a:spAutoFit/>
          </a:bodyPr>
          <a:lstStyle/>
          <a:p>
            <a:pPr algn="l">
              <a:lnSpc>
                <a:spcPts val="888"/>
              </a:lnSpc>
            </a:pPr>
            <a:endParaRPr/>
          </a:p>
          <a:p>
            <a:pPr algn="l">
              <a:lnSpc>
                <a:spcPts val="5568"/>
              </a:lnSpc>
            </a:pPr>
            <a:r>
              <a:rPr lang="en-US" sz="2977" b="1" u="none" strike="noStrike">
                <a:solidFill>
                  <a:srgbClr val="000000"/>
                </a:solidFill>
                <a:latin typeface="Raleway Bold"/>
                <a:ea typeface="Raleway Bold"/>
                <a:cs typeface="Raleway Bold"/>
                <a:sym typeface="Raleway Bold"/>
              </a:rPr>
              <a:t>35 % à 43 % de la population active déclare souffrir d'un problème de santé chronique ou limitant</a:t>
            </a:r>
            <a:r>
              <a:rPr lang="en-US" sz="2977" u="none" strike="noStrike">
                <a:solidFill>
                  <a:srgbClr val="000000"/>
                </a:solidFill>
                <a:latin typeface="Raleway"/>
                <a:ea typeface="Raleway"/>
                <a:cs typeface="Raleway"/>
                <a:sym typeface="Raleway"/>
              </a:rPr>
              <a:t> (maladie chronique évolutive ou trouble durable) </a:t>
            </a:r>
          </a:p>
          <a:p>
            <a:pPr marL="470213" lvl="1" indent="-235106" algn="l">
              <a:lnSpc>
                <a:spcPts val="4072"/>
              </a:lnSpc>
              <a:buFont typeface="Arial"/>
              <a:buChar char="•"/>
            </a:pPr>
            <a:r>
              <a:rPr lang="en-US" sz="2177" u="none" strike="noStrike">
                <a:solidFill>
                  <a:srgbClr val="000000"/>
                </a:solidFill>
                <a:latin typeface="Raleway"/>
                <a:ea typeface="Raleway"/>
                <a:cs typeface="Raleway"/>
                <a:sym typeface="Raleway"/>
              </a:rPr>
              <a:t>Source : Malakoff Humanis, Baromètre Santé au Travail 2023 &amp; Ministère du Travail (les chiffres varient selon l'inclusion des troubles "passagers" ou uniquement "chroniques").</a:t>
            </a:r>
          </a:p>
          <a:p>
            <a:pPr algn="l">
              <a:lnSpc>
                <a:spcPts val="5568"/>
              </a:lnSpc>
            </a:pPr>
            <a:endParaRPr lang="en-US" sz="2177" u="none" strike="noStrike">
              <a:solidFill>
                <a:srgbClr val="000000"/>
              </a:solidFill>
              <a:latin typeface="Raleway"/>
              <a:ea typeface="Raleway"/>
              <a:cs typeface="Raleway"/>
              <a:sym typeface="Raleway"/>
            </a:endParaRPr>
          </a:p>
          <a:p>
            <a:pPr algn="l">
              <a:lnSpc>
                <a:spcPts val="5568"/>
              </a:lnSpc>
            </a:pPr>
            <a:r>
              <a:rPr lang="en-US" sz="2977" u="none" strike="noStrike">
                <a:solidFill>
                  <a:srgbClr val="000000"/>
                </a:solidFill>
                <a:latin typeface="Raleway"/>
                <a:ea typeface="Raleway"/>
                <a:cs typeface="Raleway"/>
                <a:sym typeface="Raleway"/>
              </a:rPr>
              <a:t>Les </a:t>
            </a:r>
            <a:r>
              <a:rPr lang="en-US" sz="2977" b="1" u="none" strike="noStrike">
                <a:solidFill>
                  <a:srgbClr val="000000"/>
                </a:solidFill>
                <a:latin typeface="Raleway Bold"/>
                <a:ea typeface="Raleway Bold"/>
                <a:cs typeface="Raleway Bold"/>
                <a:sym typeface="Raleway Bold"/>
              </a:rPr>
              <a:t>troubles psychologiques (RPS)</a:t>
            </a:r>
            <a:r>
              <a:rPr lang="en-US" sz="2977" u="none" strike="noStrike">
                <a:solidFill>
                  <a:srgbClr val="000000"/>
                </a:solidFill>
                <a:latin typeface="Raleway"/>
                <a:ea typeface="Raleway"/>
                <a:cs typeface="Raleway"/>
                <a:sym typeface="Raleway"/>
              </a:rPr>
              <a:t> sont désormais la 1ʳᵉ cause d'arrêt long (plus de 30 jours), devant les troubles musculo-squelettiques.</a:t>
            </a:r>
          </a:p>
          <a:p>
            <a:pPr marL="470213" lvl="1" indent="-235106" algn="l">
              <a:lnSpc>
                <a:spcPts val="4072"/>
              </a:lnSpc>
              <a:buFont typeface="Arial"/>
              <a:buChar char="•"/>
            </a:pPr>
            <a:r>
              <a:rPr lang="en-US" sz="2177" u="none" strike="noStrike">
                <a:solidFill>
                  <a:srgbClr val="000000"/>
                </a:solidFill>
                <a:latin typeface="Raleway"/>
                <a:ea typeface="Raleway"/>
                <a:cs typeface="Raleway"/>
                <a:sym typeface="Raleway"/>
              </a:rPr>
              <a:t>Source :  st72.org, “SANTÉ MENTALE ET ARRÊTS LONGS REDESSINENT LE PAYSAGE DE L’ABSENTÉISME”</a:t>
            </a:r>
          </a:p>
        </p:txBody>
      </p:sp>
      <p:sp>
        <p:nvSpPr>
          <p:cNvPr id="6" name="TextBox 6"/>
          <p:cNvSpPr txBox="1"/>
          <p:nvPr/>
        </p:nvSpPr>
        <p:spPr>
          <a:xfrm>
            <a:off x="4263162" y="503042"/>
            <a:ext cx="9761676" cy="1302530"/>
          </a:xfrm>
          <a:prstGeom prst="rect">
            <a:avLst/>
          </a:prstGeom>
        </p:spPr>
        <p:txBody>
          <a:bodyPr lIns="0" tIns="0" rIns="0" bIns="0" rtlCol="0" anchor="t">
            <a:spAutoFit/>
          </a:bodyPr>
          <a:lstStyle/>
          <a:p>
            <a:pPr algn="ctr">
              <a:lnSpc>
                <a:spcPts val="10631"/>
              </a:lnSpc>
            </a:pPr>
            <a:r>
              <a:rPr lang="en-US" sz="7594" b="1">
                <a:solidFill>
                  <a:srgbClr val="000000"/>
                </a:solidFill>
                <a:latin typeface="Quicksand Bold"/>
                <a:ea typeface="Quicksand Bold"/>
                <a:cs typeface="Quicksand Bold"/>
                <a:sym typeface="Quicksand Bold"/>
              </a:rPr>
              <a:t>NOTIONS DE BASE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2153</Words>
  <Application>Microsoft Office PowerPoint</Application>
  <PresentationFormat>Personnalisé</PresentationFormat>
  <Paragraphs>347</Paragraphs>
  <Slides>36</Slides>
  <Notes>2</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36</vt:i4>
      </vt:variant>
    </vt:vector>
  </HeadingPairs>
  <TitlesOfParts>
    <vt:vector size="45" baseType="lpstr">
      <vt:lpstr>Quicksand Bold</vt:lpstr>
      <vt:lpstr>More Sugar</vt:lpstr>
      <vt:lpstr>Quicksand</vt:lpstr>
      <vt:lpstr>Raleway Bold</vt:lpstr>
      <vt:lpstr>Raleway</vt:lpstr>
      <vt:lpstr>Arial</vt:lpstr>
      <vt:lpstr>Raleway Italics</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TOTEM #2</dc:title>
  <dc:creator>Marion LANOY</dc:creator>
  <cp:lastModifiedBy>Marion LANOY</cp:lastModifiedBy>
  <cp:revision>1</cp:revision>
  <dcterms:created xsi:type="dcterms:W3CDTF">2006-08-16T00:00:00Z</dcterms:created>
  <dcterms:modified xsi:type="dcterms:W3CDTF">2026-02-04T13:32:22Z</dcterms:modified>
  <dc:identifier>DAG5tebJu8Y</dc:identifier>
</cp:coreProperties>
</file>